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Roboto" panose="02000000000000000000" pitchFamily="2" charset="0"/>
      <p:regular r:id="rId16"/>
      <p:bold r:id="rId17"/>
      <p:italic r:id="rId18"/>
      <p:boldItalic r:id="rId19"/>
    </p:embeddedFont>
    <p:embeddedFont>
      <p:font typeface="Roboto Slab" panose="020B0604020202020204" charset="0"/>
      <p:regular r:id="rId20"/>
      <p:bold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4BAA55-CDE5-4407-8960-78515BA77CF8}">
  <a:tblStyle styleId="{DE4BAA55-CDE5-4407-8960-78515BA77CF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de6dfc7f9a_0_8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de6dfc7f9a_0_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James </a:t>
            </a:r>
            <a:endParaRPr/>
          </a:p>
          <a:p>
            <a:pPr marL="0" lvl="0" indent="0" algn="l" rtl="0">
              <a:spcBef>
                <a:spcPts val="0"/>
              </a:spcBef>
              <a:spcAft>
                <a:spcPts val="0"/>
              </a:spcAft>
              <a:buNone/>
            </a:pPr>
            <a:r>
              <a:rPr lang="en"/>
              <a:t>Positive Features: </a:t>
            </a:r>
            <a:endParaRPr/>
          </a:p>
          <a:p>
            <a:pPr marL="457200" lvl="0" indent="-298450" algn="l" rtl="0">
              <a:spcBef>
                <a:spcPts val="0"/>
              </a:spcBef>
              <a:spcAft>
                <a:spcPts val="0"/>
              </a:spcAft>
              <a:buSzPts val="1100"/>
              <a:buChar char="-"/>
            </a:pPr>
            <a:r>
              <a:rPr lang="en"/>
              <a:t>Certain property classes of single-family homes</a:t>
            </a:r>
            <a:endParaRPr/>
          </a:p>
          <a:p>
            <a:pPr marL="457200" lvl="0" indent="-298450" algn="l" rtl="0">
              <a:spcBef>
                <a:spcPts val="0"/>
              </a:spcBef>
              <a:spcAft>
                <a:spcPts val="0"/>
              </a:spcAft>
              <a:buSzPts val="1100"/>
              <a:buChar char="-"/>
            </a:pPr>
            <a:r>
              <a:rPr lang="en"/>
              <a:t>Percentage of homes owner-occupied</a:t>
            </a:r>
            <a:endParaRPr/>
          </a:p>
          <a:p>
            <a:pPr marL="457200" lvl="0" indent="-298450" algn="l" rtl="0">
              <a:spcBef>
                <a:spcPts val="0"/>
              </a:spcBef>
              <a:spcAft>
                <a:spcPts val="0"/>
              </a:spcAft>
              <a:buSzPts val="1100"/>
              <a:buChar char="-"/>
            </a:pPr>
            <a:r>
              <a:rPr lang="en"/>
              <a:t>Roofing type, shingles</a:t>
            </a:r>
            <a:endParaRPr/>
          </a:p>
          <a:p>
            <a:pPr marL="0" lvl="0" indent="0" algn="l" rtl="0">
              <a:spcBef>
                <a:spcPts val="0"/>
              </a:spcBef>
              <a:spcAft>
                <a:spcPts val="0"/>
              </a:spcAft>
              <a:buNone/>
            </a:pPr>
            <a:r>
              <a:rPr lang="en"/>
              <a:t>Negative Features: </a:t>
            </a:r>
            <a:endParaRPr/>
          </a:p>
          <a:p>
            <a:pPr marL="457200" lvl="0" indent="-298450" algn="l" rtl="0">
              <a:spcBef>
                <a:spcPts val="0"/>
              </a:spcBef>
              <a:spcAft>
                <a:spcPts val="0"/>
              </a:spcAft>
              <a:buSzPts val="1100"/>
              <a:buChar char="-"/>
            </a:pPr>
            <a:r>
              <a:rPr lang="en"/>
              <a:t>Building Size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de6dfc7f9a_0_8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de6dfc7f9a_0_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de6dfc7f9a_0_8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de6dfc7f9a_0_8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The map in the previous slide showing our confidence levels on the presence of lead pipes looks very similar to the two maps shown here</a:t>
            </a:r>
            <a:endParaRPr/>
          </a:p>
          <a:p>
            <a:pPr marL="457200" lvl="0" indent="-298450" algn="l" rtl="0">
              <a:spcBef>
                <a:spcPts val="0"/>
              </a:spcBef>
              <a:spcAft>
                <a:spcPts val="0"/>
              </a:spcAft>
              <a:buSzPts val="1100"/>
              <a:buChar char="●"/>
            </a:pPr>
            <a:r>
              <a:rPr lang="en"/>
              <a:t>First is testing density by census block group, second is Median Income by Census Block Group</a:t>
            </a:r>
            <a:endParaRPr/>
          </a:p>
          <a:p>
            <a:pPr marL="457200" lvl="0" indent="-298450" algn="l" rtl="0">
              <a:spcBef>
                <a:spcPts val="0"/>
              </a:spcBef>
              <a:spcAft>
                <a:spcPts val="0"/>
              </a:spcAft>
              <a:buSzPts val="1100"/>
              <a:buChar char="●"/>
            </a:pPr>
            <a:r>
              <a:rPr lang="en"/>
              <a:t>If lead is endemic to Chicago as a whole, which might be possible given the law requiring lead pipes until 1986, our model could be predicting where tests took place, and it looks like tests are more likely in wealthy, homeowning areas</a:t>
            </a:r>
            <a:endParaRPr/>
          </a:p>
          <a:p>
            <a:pPr marL="457200" lvl="0" indent="-298450" algn="l" rtl="0">
              <a:spcBef>
                <a:spcPts val="0"/>
              </a:spcBef>
              <a:spcAft>
                <a:spcPts val="0"/>
              </a:spcAft>
              <a:buSzPts val="1100"/>
              <a:buChar char="●"/>
            </a:pPr>
            <a:r>
              <a:rPr lang="en"/>
              <a:t>The city should invest in proactive testing in areas on the South and West sides that have had low testing to date. Once this data is gathered, the model can be rerun to better prioritize where to allocate pipe removal resources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de6dfc7f9a_0_9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de6dfc7f9a_0_9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dbafdd320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dbafdd32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de6dfc7f9a_0_8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de6dfc7f9a_0_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Valeria - This slide will mirror the Background section in our paper, give information on the hazards of lead, prevalence of lead pipes in Chicago, Mayor’s initiative to replace lead pipes throughout the city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de6dfc7f9a_0_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de6dfc7f9a_0_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James</a:t>
            </a:r>
            <a:endParaRPr/>
          </a:p>
          <a:p>
            <a:pPr marL="457200" lvl="0" indent="-298450" algn="l" rtl="0">
              <a:spcBef>
                <a:spcPts val="0"/>
              </a:spcBef>
              <a:spcAft>
                <a:spcPts val="0"/>
              </a:spcAft>
              <a:buSzPts val="1100"/>
              <a:buChar char="-"/>
            </a:pPr>
            <a:r>
              <a:rPr lang="en">
                <a:solidFill>
                  <a:schemeClr val="dk1"/>
                </a:solidFill>
              </a:rPr>
              <a:t>Department of Water Quality</a:t>
            </a:r>
            <a:endParaRPr>
              <a:solidFill>
                <a:schemeClr val="dk1"/>
              </a:solidFill>
            </a:endParaRPr>
          </a:p>
          <a:p>
            <a:pPr marL="457200" lvl="0" indent="-298450" algn="l" rtl="0">
              <a:spcBef>
                <a:spcPts val="0"/>
              </a:spcBef>
              <a:spcAft>
                <a:spcPts val="0"/>
              </a:spcAft>
              <a:buSzPts val="1100"/>
              <a:buChar char="-"/>
            </a:pPr>
            <a:r>
              <a:rPr lang="en">
                <a:solidFill>
                  <a:schemeClr val="dk1"/>
                </a:solidFill>
              </a:rPr>
              <a:t>I discovered this dataset while going to test my own water. </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Concern is service lines made of lead that connect a water main to a house. A service line is the homeowner’s responsibility</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Three samples, upon opening tap, 2-3 minutes later, then 5 minutes later. </a:t>
            </a:r>
            <a:endParaRPr>
              <a:solidFill>
                <a:schemeClr val="dk1"/>
              </a:solidFill>
            </a:endParaRPr>
          </a:p>
          <a:p>
            <a:pPr marL="457200" lvl="0" indent="-298450" algn="l" rtl="0">
              <a:spcBef>
                <a:spcPts val="0"/>
              </a:spcBef>
              <a:spcAft>
                <a:spcPts val="0"/>
              </a:spcAft>
              <a:buSzPts val="1100"/>
              <a:buChar char="-"/>
            </a:pPr>
            <a:r>
              <a:rPr lang="en"/>
              <a:t>13XX East Hyde Park Blvd. </a:t>
            </a:r>
            <a:endParaRPr/>
          </a:p>
          <a:p>
            <a:pPr marL="457200" lvl="0" indent="-298450" algn="l" rtl="0">
              <a:spcBef>
                <a:spcPts val="0"/>
              </a:spcBef>
              <a:spcAft>
                <a:spcPts val="0"/>
              </a:spcAft>
              <a:buSzPts val="1100"/>
              <a:buChar char="-"/>
            </a:pPr>
            <a:r>
              <a:rPr lang="en"/>
              <a:t>High Level: </a:t>
            </a:r>
            <a:endParaRPr/>
          </a:p>
          <a:p>
            <a:pPr marL="914400" lvl="1" indent="-298450" algn="l" rtl="0">
              <a:spcBef>
                <a:spcPts val="0"/>
              </a:spcBef>
              <a:spcAft>
                <a:spcPts val="0"/>
              </a:spcAft>
              <a:buSzPts val="1100"/>
              <a:buChar char="-"/>
            </a:pPr>
            <a:r>
              <a:rPr lang="en"/>
              <a:t>Action level set by EPA</a:t>
            </a:r>
            <a:endParaRPr/>
          </a:p>
          <a:p>
            <a:pPr marL="457200" lvl="0" indent="-298450" algn="l" rtl="0">
              <a:spcBef>
                <a:spcPts val="0"/>
              </a:spcBef>
              <a:spcAft>
                <a:spcPts val="0"/>
              </a:spcAft>
              <a:buSzPts val="1100"/>
              <a:buChar char="-"/>
            </a:pPr>
            <a:r>
              <a:rPr lang="en"/>
              <a:t>Medium Level: </a:t>
            </a:r>
            <a:endParaRPr/>
          </a:p>
          <a:p>
            <a:pPr marL="914400" lvl="1" indent="-298450" algn="l" rtl="0">
              <a:spcBef>
                <a:spcPts val="0"/>
              </a:spcBef>
              <a:spcAft>
                <a:spcPts val="0"/>
              </a:spcAft>
              <a:buSzPts val="1100"/>
              <a:buChar char="-"/>
            </a:pPr>
            <a:r>
              <a:rPr lang="en"/>
              <a:t>FDA level set for bottled water</a:t>
            </a:r>
            <a:endParaRPr/>
          </a:p>
          <a:p>
            <a:pPr marL="914400" lvl="1" indent="-298450" algn="l" rtl="0">
              <a:spcBef>
                <a:spcPts val="0"/>
              </a:spcBef>
              <a:spcAft>
                <a:spcPts val="0"/>
              </a:spcAft>
              <a:buSzPts val="1100"/>
              <a:buChar char="-"/>
            </a:pPr>
            <a:r>
              <a:rPr lang="en"/>
              <a:t>Recommended level by advocacy organizations</a:t>
            </a:r>
            <a:endParaRPr/>
          </a:p>
          <a:p>
            <a:pPr marL="914400" lvl="1" indent="-298450" algn="l" rtl="0">
              <a:spcBef>
                <a:spcPts val="0"/>
              </a:spcBef>
              <a:spcAft>
                <a:spcPts val="0"/>
              </a:spcAft>
              <a:buSzPts val="1100"/>
              <a:buChar char="-"/>
            </a:pPr>
            <a:r>
              <a:rPr lang="en"/>
              <a:t>No known safe level of lead in water. </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de6dfc7f9a_0_8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de6dfc7f9a_0_8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We pulled socioeconomic data from the American Community Survey in the census in order to capture income, racial, and occupancy data</a:t>
            </a:r>
            <a:endParaRPr/>
          </a:p>
          <a:p>
            <a:pPr marL="457200" lvl="0" indent="-298450" algn="l" rtl="0">
              <a:spcBef>
                <a:spcPts val="0"/>
              </a:spcBef>
              <a:spcAft>
                <a:spcPts val="0"/>
              </a:spcAft>
              <a:buSzPts val="1100"/>
              <a:buChar char="●"/>
            </a:pPr>
            <a:r>
              <a:rPr lang="en"/>
              <a:t>Chicago has a long history of racial inequity in housing, redlined map shown here led to subpar housing for many Chicagoans of color especially on the South and West Sides. </a:t>
            </a:r>
            <a:endParaRPr/>
          </a:p>
          <a:p>
            <a:pPr marL="457200" lvl="0" indent="-298450" algn="l" rtl="0">
              <a:spcBef>
                <a:spcPts val="0"/>
              </a:spcBef>
              <a:spcAft>
                <a:spcPts val="0"/>
              </a:spcAft>
              <a:buSzPts val="1100"/>
              <a:buChar char="●"/>
            </a:pPr>
            <a:r>
              <a:rPr lang="en"/>
              <a:t>A study by the Metropolitan Planning Council found Illinoisans of color twice as likely to live in communities with lead pipes than their white counterparts</a:t>
            </a:r>
            <a:endParaRPr/>
          </a:p>
          <a:p>
            <a:pPr marL="457200" lvl="0" indent="-298450" algn="l" rtl="0">
              <a:spcBef>
                <a:spcPts val="0"/>
              </a:spcBef>
              <a:spcAft>
                <a:spcPts val="0"/>
              </a:spcAft>
              <a:buSzPts val="1100"/>
              <a:buChar char="●"/>
            </a:pPr>
            <a:r>
              <a:rPr lang="en"/>
              <a:t>Income and Occupancy because we think variables like real estate prices, household income, and renter status might also be predictive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de6dfc7f9a_0_8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de6dfc7f9a_0_8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James </a:t>
            </a:r>
            <a:endParaRPr/>
          </a:p>
          <a:p>
            <a:pPr marL="457200" lvl="0" indent="-298450" algn="l" rtl="0">
              <a:spcBef>
                <a:spcPts val="0"/>
              </a:spcBef>
              <a:spcAft>
                <a:spcPts val="0"/>
              </a:spcAft>
              <a:buSzPts val="1100"/>
              <a:buChar char="-"/>
            </a:pPr>
            <a:r>
              <a:rPr lang="en"/>
              <a:t>Cook County Residential Property Assessment Data</a:t>
            </a:r>
            <a:endParaRPr/>
          </a:p>
          <a:p>
            <a:pPr marL="457200" lvl="0" indent="-298450" algn="l" rtl="0">
              <a:spcBef>
                <a:spcPts val="0"/>
              </a:spcBef>
              <a:spcAft>
                <a:spcPts val="0"/>
              </a:spcAft>
              <a:buSzPts val="1100"/>
              <a:buChar char="-"/>
            </a:pPr>
            <a:r>
              <a:rPr lang="en">
                <a:solidFill>
                  <a:schemeClr val="dk1"/>
                </a:solidFill>
              </a:rPr>
              <a:t>Law requiring lead pipes in Chicago until 1986</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Theory is housing characteristics can be useful predictors more than area demographics alone, which could mask variation. </a:t>
            </a:r>
            <a:endParaRPr>
              <a:solidFill>
                <a:schemeClr val="dk1"/>
              </a:solidFill>
            </a:endParaRPr>
          </a:p>
          <a:p>
            <a:pPr marL="457200" lvl="0" indent="-298450" algn="l" rtl="0">
              <a:spcBef>
                <a:spcPts val="0"/>
              </a:spcBef>
              <a:spcAft>
                <a:spcPts val="0"/>
              </a:spcAft>
              <a:buSzPts val="1100"/>
              <a:buChar char="-"/>
            </a:pPr>
            <a:r>
              <a:rPr lang="en"/>
              <a:t>Does NOT include multifamily housing (7+ units)</a:t>
            </a:r>
            <a:endParaRPr/>
          </a:p>
          <a:p>
            <a:pPr marL="457200" lvl="0" indent="-298450" algn="l" rtl="0">
              <a:spcBef>
                <a:spcPts val="0"/>
              </a:spcBef>
              <a:spcAft>
                <a:spcPts val="0"/>
              </a:spcAft>
              <a:buSzPts val="1100"/>
              <a:buChar char="-"/>
            </a:pPr>
            <a:r>
              <a:rPr lang="en"/>
              <a:t>One hot encoded categorical variables</a:t>
            </a:r>
            <a:endParaRPr/>
          </a:p>
          <a:p>
            <a:pPr marL="457200" lvl="0" indent="-298450" algn="l" rtl="0">
              <a:spcBef>
                <a:spcPts val="0"/>
              </a:spcBef>
              <a:spcAft>
                <a:spcPts val="0"/>
              </a:spcAft>
              <a:buSzPts val="1100"/>
              <a:buChar char="-"/>
            </a:pPr>
            <a:r>
              <a:rPr lang="en"/>
              <a:t>Converted variables to proportions of residential housing within each block group.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de6dfc7f9a_0_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de6dfc7f9a_0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Valeria -  Discuss the unbalanced nature of our dataset for both high and medium threshold, emphasis on recall for each of our subsequent models to reduce false negatives (i.e. saying a block group doesn’t have lead pipes when it does)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de6dfc7f9a_0_8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de6dfc7f9a_0_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Valeria - discuss approach to SVC models and choose the best model. Then show feature importance and a confusion matrix for that model.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de6dfc7f9a_0_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de6dfc7f9a_0_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Tarren - Discuss the approaches used for different random forest models including balanced and SMOTE. Add graphics from ‘best’ model including features importance and confusion matrix</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p2"/>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p2"/>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4" name="Google Shape;14;p2"/>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p3"/>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p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1680300" y="1188925"/>
            <a:ext cx="5783400" cy="15240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Predicting Lead Hazards in Chicago Residential Drinking Water</a:t>
            </a:r>
            <a:endParaRPr/>
          </a:p>
        </p:txBody>
      </p:sp>
      <p:sp>
        <p:nvSpPr>
          <p:cNvPr id="64" name="Google Shape;64;p13"/>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fontScale="77500" lnSpcReduction="20000"/>
          </a:bodyPr>
          <a:lstStyle/>
          <a:p>
            <a:pPr marL="0" lvl="0" indent="0" algn="ctr" rtl="0">
              <a:spcBef>
                <a:spcPts val="0"/>
              </a:spcBef>
              <a:spcAft>
                <a:spcPts val="0"/>
              </a:spcAft>
              <a:buNone/>
            </a:pPr>
            <a:r>
              <a:rPr lang="en"/>
              <a:t>Valeria Balza</a:t>
            </a:r>
            <a:endParaRPr/>
          </a:p>
          <a:p>
            <a:pPr marL="0" lvl="0" indent="0" algn="ctr" rtl="0">
              <a:spcBef>
                <a:spcPts val="0"/>
              </a:spcBef>
              <a:spcAft>
                <a:spcPts val="0"/>
              </a:spcAft>
              <a:buNone/>
            </a:pPr>
            <a:r>
              <a:rPr lang="en"/>
              <a:t>James Midkiff</a:t>
            </a:r>
            <a:endParaRPr/>
          </a:p>
          <a:p>
            <a:pPr marL="0" lvl="0" indent="0" algn="ctr" rtl="0">
              <a:spcBef>
                <a:spcPts val="0"/>
              </a:spcBef>
              <a:spcAft>
                <a:spcPts val="0"/>
              </a:spcAft>
              <a:buNone/>
            </a:pPr>
            <a:r>
              <a:rPr lang="en"/>
              <a:t>Tarren Peterson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2"/>
          <p:cNvSpPr txBox="1">
            <a:spLocks noGrp="1"/>
          </p:cNvSpPr>
          <p:nvPr>
            <p:ph type="body" idx="1"/>
          </p:nvPr>
        </p:nvSpPr>
        <p:spPr>
          <a:xfrm>
            <a:off x="387900" y="1489825"/>
            <a:ext cx="4184100" cy="34188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GridSearch over three models: </a:t>
            </a:r>
            <a:endParaRPr/>
          </a:p>
          <a:p>
            <a:pPr marL="914400" lvl="1" indent="-317500" algn="l" rtl="0">
              <a:spcBef>
                <a:spcPts val="0"/>
              </a:spcBef>
              <a:spcAft>
                <a:spcPts val="0"/>
              </a:spcAft>
              <a:buSzPts val="1400"/>
              <a:buChar char="○"/>
            </a:pPr>
            <a:r>
              <a:rPr lang="en"/>
              <a:t>High (15.0+ ppb) vs. Not High</a:t>
            </a:r>
            <a:endParaRPr/>
          </a:p>
          <a:p>
            <a:pPr marL="914400" lvl="1" indent="-317500" algn="l" rtl="0">
              <a:spcBef>
                <a:spcPts val="0"/>
              </a:spcBef>
              <a:spcAft>
                <a:spcPts val="0"/>
              </a:spcAft>
              <a:buSzPts val="1400"/>
              <a:buChar char="○"/>
            </a:pPr>
            <a:r>
              <a:rPr lang="en"/>
              <a:t>Medium (5.0+ ppb) vs. Not Medium</a:t>
            </a:r>
            <a:endParaRPr/>
          </a:p>
          <a:p>
            <a:pPr marL="914400" lvl="1" indent="-317500" algn="l" rtl="0">
              <a:spcBef>
                <a:spcPts val="0"/>
              </a:spcBef>
              <a:spcAft>
                <a:spcPts val="0"/>
              </a:spcAft>
              <a:buSzPts val="1400"/>
              <a:buChar char="○"/>
            </a:pPr>
            <a:r>
              <a:rPr lang="en"/>
              <a:t>Multinomial: High vs. Medium vs. Low</a:t>
            </a:r>
            <a:endParaRPr/>
          </a:p>
          <a:p>
            <a:pPr marL="457200" lvl="0" indent="-342900" algn="l" rtl="0">
              <a:spcBef>
                <a:spcPts val="0"/>
              </a:spcBef>
              <a:spcAft>
                <a:spcPts val="0"/>
              </a:spcAft>
              <a:buSzPts val="1800"/>
              <a:buChar char="●"/>
            </a:pPr>
            <a:r>
              <a:rPr lang="en"/>
              <a:t>Good performance at identifying block groups with lead, less so for discerning severity of lead </a:t>
            </a:r>
            <a:endParaRPr/>
          </a:p>
          <a:p>
            <a:pPr marL="457200" lvl="0" indent="-342900" algn="l" rtl="0">
              <a:spcBef>
                <a:spcPts val="0"/>
              </a:spcBef>
              <a:spcAft>
                <a:spcPts val="0"/>
              </a:spcAft>
              <a:buSzPts val="1800"/>
              <a:buChar char="●"/>
            </a:pPr>
            <a:r>
              <a:rPr lang="en"/>
              <a:t>Positive coefficients associated with single-family homes, negative coefficients with apartments</a:t>
            </a:r>
            <a:endParaRPr/>
          </a:p>
        </p:txBody>
      </p:sp>
      <p:sp>
        <p:nvSpPr>
          <p:cNvPr id="133" name="Google Shape;133;p22"/>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Logistic Models</a:t>
            </a:r>
            <a:endParaRPr/>
          </a:p>
        </p:txBody>
      </p:sp>
      <p:pic>
        <p:nvPicPr>
          <p:cNvPr id="134" name="Google Shape;134;p22"/>
          <p:cNvPicPr preferRelativeResize="0"/>
          <p:nvPr/>
        </p:nvPicPr>
        <p:blipFill>
          <a:blip r:embed="rId3">
            <a:alphaModFix/>
          </a:blip>
          <a:stretch>
            <a:fillRect/>
          </a:stretch>
        </p:blipFill>
        <p:spPr>
          <a:xfrm>
            <a:off x="4712700" y="366650"/>
            <a:ext cx="4126500" cy="3348675"/>
          </a:xfrm>
          <a:prstGeom prst="rect">
            <a:avLst/>
          </a:prstGeom>
          <a:noFill/>
          <a:ln>
            <a:noFill/>
          </a:ln>
        </p:spPr>
      </p:pic>
      <p:graphicFrame>
        <p:nvGraphicFramePr>
          <p:cNvPr id="135" name="Google Shape;135;p22"/>
          <p:cNvGraphicFramePr/>
          <p:nvPr/>
        </p:nvGraphicFramePr>
        <p:xfrm>
          <a:off x="5056575" y="3819775"/>
          <a:ext cx="3000000" cy="3000000"/>
        </p:xfrm>
        <a:graphic>
          <a:graphicData uri="http://schemas.openxmlformats.org/drawingml/2006/table">
            <a:tbl>
              <a:tblPr>
                <a:noFill/>
                <a:tableStyleId>{DE4BAA55-CDE5-4407-8960-78515BA77CF8}</a:tableStyleId>
              </a:tblPr>
              <a:tblGrid>
                <a:gridCol w="1146250">
                  <a:extLst>
                    <a:ext uri="{9D8B030D-6E8A-4147-A177-3AD203B41FA5}">
                      <a16:colId xmlns:a16="http://schemas.microsoft.com/office/drawing/2014/main" val="20000"/>
                    </a:ext>
                  </a:extLst>
                </a:gridCol>
                <a:gridCol w="1146250">
                  <a:extLst>
                    <a:ext uri="{9D8B030D-6E8A-4147-A177-3AD203B41FA5}">
                      <a16:colId xmlns:a16="http://schemas.microsoft.com/office/drawing/2014/main" val="20001"/>
                    </a:ext>
                  </a:extLst>
                </a:gridCol>
                <a:gridCol w="1146250">
                  <a:extLst>
                    <a:ext uri="{9D8B030D-6E8A-4147-A177-3AD203B41FA5}">
                      <a16:colId xmlns:a16="http://schemas.microsoft.com/office/drawing/2014/main" val="20002"/>
                    </a:ext>
                  </a:extLst>
                </a:gridCol>
              </a:tblGrid>
              <a:tr h="396200">
                <a:tc rowSpan="3">
                  <a:txBody>
                    <a:bodyPr/>
                    <a:lstStyle/>
                    <a:p>
                      <a:pPr marL="0" lvl="0" indent="0" algn="l" rtl="0">
                        <a:spcBef>
                          <a:spcPts val="0"/>
                        </a:spcBef>
                        <a:spcAft>
                          <a:spcPts val="0"/>
                        </a:spcAft>
                        <a:buNone/>
                      </a:pPr>
                      <a:r>
                        <a:rPr lang="en" i="1">
                          <a:solidFill>
                            <a:schemeClr val="dk1"/>
                          </a:solidFill>
                        </a:rPr>
                        <a:t>Multinomial Metrics</a:t>
                      </a:r>
                      <a:endParaRPr i="1">
                        <a:solidFill>
                          <a:schemeClr val="dk1"/>
                        </a:solidFill>
                      </a:endParaRPr>
                    </a:p>
                  </a:txBody>
                  <a:tcPr marL="91425" marR="91425" marT="91425" marB="91425" anchor="ctr">
                    <a:lnL w="9525" cap="flat" cmpd="sng">
                      <a:solidFill>
                        <a:schemeClr val="lt2"/>
                      </a:solidFill>
                      <a:prstDash val="solid"/>
                      <a:round/>
                      <a:headEnd type="none" w="sm" len="sm"/>
                      <a:tailEnd type="none" w="sm" len="sm"/>
                    </a:lnL>
                    <a:lnR w="126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i="1">
                          <a:solidFill>
                            <a:schemeClr val="dk1"/>
                          </a:solidFill>
                        </a:rPr>
                        <a:t>Recall</a:t>
                      </a:r>
                      <a:endParaRPr i="1">
                        <a:solidFill>
                          <a:schemeClr val="dk1"/>
                        </a:solidFill>
                      </a:endParaRPr>
                    </a:p>
                  </a:txBody>
                  <a:tcPr marL="91425" marR="91425" marT="91425" marB="91425">
                    <a:lnL w="12625" cap="flat" cmpd="sng">
                      <a:solidFill>
                        <a:schemeClr val="lt2"/>
                      </a:solidFill>
                      <a:prstDash val="solid"/>
                      <a:round/>
                      <a:headEnd type="none" w="sm" len="sm"/>
                      <a:tailEnd type="none" w="sm" len="sm"/>
                    </a:lnL>
                    <a:lnR w="126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r" rtl="0">
                        <a:lnSpc>
                          <a:spcPct val="115000"/>
                        </a:lnSpc>
                        <a:spcBef>
                          <a:spcPts val="1200"/>
                        </a:spcBef>
                        <a:spcAft>
                          <a:spcPts val="1200"/>
                        </a:spcAft>
                        <a:buNone/>
                      </a:pPr>
                      <a:r>
                        <a:rPr lang="en">
                          <a:solidFill>
                            <a:schemeClr val="dk1"/>
                          </a:solidFill>
                        </a:rPr>
                        <a:t>0.5669</a:t>
                      </a:r>
                      <a:endParaRPr>
                        <a:solidFill>
                          <a:schemeClr val="dk1"/>
                        </a:solidFill>
                      </a:endParaRPr>
                    </a:p>
                  </a:txBody>
                  <a:tcPr marL="68575" marR="68575" marT="91425" marB="91425">
                    <a:lnL w="12625" cap="flat" cmpd="sng">
                      <a:solidFill>
                        <a:schemeClr val="lt2"/>
                      </a:solidFill>
                      <a:prstDash val="solid"/>
                      <a:round/>
                      <a:headEnd type="none" w="sm" len="sm"/>
                      <a:tailEnd type="none" w="sm" len="sm"/>
                    </a:lnL>
                    <a:lnR w="12625" cap="flat" cmpd="sng">
                      <a:solidFill>
                        <a:schemeClr val="lt2"/>
                      </a:solidFill>
                      <a:prstDash val="solid"/>
                      <a:round/>
                      <a:headEnd type="none" w="sm" len="sm"/>
                      <a:tailEnd type="none" w="sm" len="sm"/>
                    </a:lnR>
                    <a:lnT w="12625" cap="flat" cmpd="sng">
                      <a:solidFill>
                        <a:schemeClr val="lt2"/>
                      </a:solidFill>
                      <a:prstDash val="solid"/>
                      <a:round/>
                      <a:headEnd type="none" w="sm" len="sm"/>
                      <a:tailEnd type="none" w="sm" len="sm"/>
                    </a:lnT>
                    <a:lnB w="126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96200">
                <a:tc vMerge="1">
                  <a:txBody>
                    <a:bodyPr/>
                    <a:lstStyle/>
                    <a:p>
                      <a:endParaRPr lang="en-US"/>
                    </a:p>
                  </a:txBody>
                  <a:tcPr/>
                </a:tc>
                <a:tc>
                  <a:txBody>
                    <a:bodyPr/>
                    <a:lstStyle/>
                    <a:p>
                      <a:pPr marL="0" lvl="0" indent="0" algn="l" rtl="0">
                        <a:spcBef>
                          <a:spcPts val="0"/>
                        </a:spcBef>
                        <a:spcAft>
                          <a:spcPts val="0"/>
                        </a:spcAft>
                        <a:buNone/>
                      </a:pPr>
                      <a:r>
                        <a:rPr lang="en">
                          <a:solidFill>
                            <a:schemeClr val="dk1"/>
                          </a:solidFill>
                        </a:rPr>
                        <a:t>Accuracy</a:t>
                      </a:r>
                      <a:endParaRPr>
                        <a:solidFill>
                          <a:schemeClr val="dk1"/>
                        </a:solidFill>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r" rtl="0">
                        <a:lnSpc>
                          <a:spcPct val="115000"/>
                        </a:lnSpc>
                        <a:spcBef>
                          <a:spcPts val="1200"/>
                        </a:spcBef>
                        <a:spcAft>
                          <a:spcPts val="1200"/>
                        </a:spcAft>
                        <a:buNone/>
                      </a:pPr>
                      <a:r>
                        <a:rPr lang="en">
                          <a:solidFill>
                            <a:schemeClr val="dk1"/>
                          </a:solidFill>
                        </a:rPr>
                        <a:t>0.5669</a:t>
                      </a:r>
                      <a:endParaRPr>
                        <a:solidFill>
                          <a:schemeClr val="dk1"/>
                        </a:solidFill>
                      </a:endParaRPr>
                    </a:p>
                  </a:txBody>
                  <a:tcPr marL="68575" marR="6857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126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96200">
                <a:tc vMerge="1">
                  <a:txBody>
                    <a:bodyPr/>
                    <a:lstStyle/>
                    <a:p>
                      <a:endParaRPr lang="en-US"/>
                    </a:p>
                  </a:txBody>
                  <a:tcPr/>
                </a:tc>
                <a:tc>
                  <a:txBody>
                    <a:bodyPr/>
                    <a:lstStyle/>
                    <a:p>
                      <a:pPr marL="0" lvl="0" indent="0" algn="l" rtl="0">
                        <a:spcBef>
                          <a:spcPts val="0"/>
                        </a:spcBef>
                        <a:spcAft>
                          <a:spcPts val="0"/>
                        </a:spcAft>
                        <a:buNone/>
                      </a:pPr>
                      <a:r>
                        <a:rPr lang="en">
                          <a:solidFill>
                            <a:schemeClr val="dk1"/>
                          </a:solidFill>
                        </a:rPr>
                        <a:t>Precision</a:t>
                      </a:r>
                      <a:endParaRPr>
                        <a:solidFill>
                          <a:schemeClr val="dk1"/>
                        </a:solidFill>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r" rtl="0">
                        <a:lnSpc>
                          <a:spcPct val="115000"/>
                        </a:lnSpc>
                        <a:spcBef>
                          <a:spcPts val="1200"/>
                        </a:spcBef>
                        <a:spcAft>
                          <a:spcPts val="1200"/>
                        </a:spcAft>
                        <a:buNone/>
                      </a:pPr>
                      <a:r>
                        <a:rPr lang="en">
                          <a:solidFill>
                            <a:schemeClr val="dk1"/>
                          </a:solidFill>
                        </a:rPr>
                        <a:t>0.5820</a:t>
                      </a:r>
                      <a:endParaRPr>
                        <a:solidFill>
                          <a:schemeClr val="dk1"/>
                        </a:solidFill>
                      </a:endParaRPr>
                    </a:p>
                  </a:txBody>
                  <a:tcPr marL="68575" marR="6857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3"/>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Policy Implications</a:t>
            </a:r>
            <a:endParaRPr/>
          </a:p>
        </p:txBody>
      </p:sp>
      <p:pic>
        <p:nvPicPr>
          <p:cNvPr id="141" name="Google Shape;141;p23"/>
          <p:cNvPicPr preferRelativeResize="0"/>
          <p:nvPr/>
        </p:nvPicPr>
        <p:blipFill>
          <a:blip r:embed="rId3">
            <a:alphaModFix/>
          </a:blip>
          <a:stretch>
            <a:fillRect/>
          </a:stretch>
        </p:blipFill>
        <p:spPr>
          <a:xfrm>
            <a:off x="4703375" y="308425"/>
            <a:ext cx="3941375" cy="4677400"/>
          </a:xfrm>
          <a:prstGeom prst="rect">
            <a:avLst/>
          </a:prstGeom>
          <a:noFill/>
          <a:ln>
            <a:noFill/>
          </a:ln>
        </p:spPr>
      </p:pic>
      <p:sp>
        <p:nvSpPr>
          <p:cNvPr id="142" name="Google Shape;142;p23"/>
          <p:cNvSpPr txBox="1">
            <a:spLocks noGrp="1"/>
          </p:cNvSpPr>
          <p:nvPr>
            <p:ph type="body" idx="1"/>
          </p:nvPr>
        </p:nvSpPr>
        <p:spPr>
          <a:xfrm>
            <a:off x="387900" y="1489825"/>
            <a:ext cx="4184100" cy="34188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There were some features that were consistently important across models </a:t>
            </a:r>
            <a:endParaRPr/>
          </a:p>
          <a:p>
            <a:pPr marL="914400" lvl="1" indent="-317500" algn="l" rtl="0">
              <a:spcBef>
                <a:spcPts val="0"/>
              </a:spcBef>
              <a:spcAft>
                <a:spcPts val="0"/>
              </a:spcAft>
              <a:buSzPts val="1400"/>
              <a:buChar char="○"/>
            </a:pPr>
            <a:r>
              <a:rPr lang="en"/>
              <a:t>Owner Occupancy Rates</a:t>
            </a:r>
            <a:endParaRPr/>
          </a:p>
          <a:p>
            <a:pPr marL="914400" lvl="1" indent="-317500" algn="l" rtl="0">
              <a:spcBef>
                <a:spcPts val="0"/>
              </a:spcBef>
              <a:spcAft>
                <a:spcPts val="0"/>
              </a:spcAft>
              <a:buSzPts val="1400"/>
              <a:buChar char="○"/>
            </a:pPr>
            <a:r>
              <a:rPr lang="en"/>
              <a:t>Single Family Homes</a:t>
            </a:r>
            <a:endParaRPr/>
          </a:p>
          <a:p>
            <a:pPr marL="914400" lvl="1" indent="-317500" algn="l" rtl="0">
              <a:spcBef>
                <a:spcPts val="0"/>
              </a:spcBef>
              <a:spcAft>
                <a:spcPts val="0"/>
              </a:spcAft>
              <a:buSzPts val="1400"/>
              <a:buChar char="○"/>
            </a:pPr>
            <a:r>
              <a:rPr lang="en"/>
              <a:t>Income</a:t>
            </a:r>
            <a:endParaRPr/>
          </a:p>
          <a:p>
            <a:pPr marL="457200" lvl="0" indent="-342900" algn="l" rtl="0">
              <a:spcBef>
                <a:spcPts val="0"/>
              </a:spcBef>
              <a:spcAft>
                <a:spcPts val="0"/>
              </a:spcAft>
              <a:buSzPts val="1800"/>
              <a:buChar char="●"/>
            </a:pPr>
            <a:r>
              <a:rPr lang="en"/>
              <a:t>A map of high lead risk emphasizes neighborhoods in the far North and South sides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Ethical Implications / Further Work</a:t>
            </a:r>
            <a:endParaRPr/>
          </a:p>
        </p:txBody>
      </p:sp>
      <p:pic>
        <p:nvPicPr>
          <p:cNvPr id="148" name="Google Shape;148;p24"/>
          <p:cNvPicPr preferRelativeResize="0"/>
          <p:nvPr/>
        </p:nvPicPr>
        <p:blipFill>
          <a:blip r:embed="rId3">
            <a:alphaModFix/>
          </a:blip>
          <a:stretch>
            <a:fillRect/>
          </a:stretch>
        </p:blipFill>
        <p:spPr>
          <a:xfrm>
            <a:off x="4572000" y="1422500"/>
            <a:ext cx="3402725" cy="3466125"/>
          </a:xfrm>
          <a:prstGeom prst="rect">
            <a:avLst/>
          </a:prstGeom>
          <a:noFill/>
          <a:ln>
            <a:noFill/>
          </a:ln>
        </p:spPr>
      </p:pic>
      <p:sp>
        <p:nvSpPr>
          <p:cNvPr id="149" name="Google Shape;149;p24"/>
          <p:cNvSpPr txBox="1">
            <a:spLocks noGrp="1"/>
          </p:cNvSpPr>
          <p:nvPr>
            <p:ph type="body" idx="1"/>
          </p:nvPr>
        </p:nvSpPr>
        <p:spPr>
          <a:xfrm>
            <a:off x="4296425" y="4788600"/>
            <a:ext cx="4188600" cy="3549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SzPts val="688"/>
              <a:buNone/>
            </a:pPr>
            <a:r>
              <a:rPr lang="en" sz="1325"/>
              <a:t>Median Income by Census Block Group</a:t>
            </a:r>
            <a:endParaRPr sz="1325"/>
          </a:p>
        </p:txBody>
      </p:sp>
      <p:pic>
        <p:nvPicPr>
          <p:cNvPr id="150" name="Google Shape;150;p24"/>
          <p:cNvPicPr preferRelativeResize="0"/>
          <p:nvPr/>
        </p:nvPicPr>
        <p:blipFill>
          <a:blip r:embed="rId4">
            <a:alphaModFix/>
          </a:blip>
          <a:stretch>
            <a:fillRect/>
          </a:stretch>
        </p:blipFill>
        <p:spPr>
          <a:xfrm>
            <a:off x="486094" y="1422500"/>
            <a:ext cx="3057507" cy="3466125"/>
          </a:xfrm>
          <a:prstGeom prst="rect">
            <a:avLst/>
          </a:prstGeom>
          <a:noFill/>
          <a:ln>
            <a:noFill/>
          </a:ln>
        </p:spPr>
      </p:pic>
      <p:sp>
        <p:nvSpPr>
          <p:cNvPr id="151" name="Google Shape;151;p24"/>
          <p:cNvSpPr txBox="1">
            <a:spLocks noGrp="1"/>
          </p:cNvSpPr>
          <p:nvPr>
            <p:ph type="body" idx="1"/>
          </p:nvPr>
        </p:nvSpPr>
        <p:spPr>
          <a:xfrm>
            <a:off x="0" y="4788600"/>
            <a:ext cx="4188600" cy="3549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SzPts val="688"/>
              <a:buNone/>
            </a:pPr>
            <a:r>
              <a:rPr lang="en" sz="1325"/>
              <a:t>Testing Density by Census Block Group</a:t>
            </a:r>
            <a:endParaRPr sz="1325"/>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5"/>
          <p:cNvSpPr txBox="1">
            <a:spLocks noGrp="1"/>
          </p:cNvSpPr>
          <p:nvPr>
            <p:ph type="ctrTitle"/>
          </p:nvPr>
        </p:nvSpPr>
        <p:spPr>
          <a:xfrm>
            <a:off x="1680300" y="1188925"/>
            <a:ext cx="5783400" cy="15240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Email Any Questions to:</a:t>
            </a:r>
            <a:endParaRPr/>
          </a:p>
        </p:txBody>
      </p:sp>
      <p:sp>
        <p:nvSpPr>
          <p:cNvPr id="157" name="Google Shape;157;p25"/>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fontScale="77500" lnSpcReduction="20000"/>
          </a:bodyPr>
          <a:lstStyle/>
          <a:p>
            <a:pPr marL="0" lvl="0" indent="0" algn="ctr" rtl="0">
              <a:spcBef>
                <a:spcPts val="0"/>
              </a:spcBef>
              <a:spcAft>
                <a:spcPts val="0"/>
              </a:spcAft>
              <a:buNone/>
            </a:pPr>
            <a:r>
              <a:rPr lang="en"/>
              <a:t>vbalza@uchicago.edu</a:t>
            </a:r>
            <a:endParaRPr/>
          </a:p>
          <a:p>
            <a:pPr marL="0" lvl="0" indent="0" algn="ctr" rtl="0">
              <a:spcBef>
                <a:spcPts val="0"/>
              </a:spcBef>
              <a:spcAft>
                <a:spcPts val="0"/>
              </a:spcAft>
              <a:buNone/>
            </a:pPr>
            <a:r>
              <a:rPr lang="en"/>
              <a:t>jmidkiff@uchicago.edu</a:t>
            </a:r>
            <a:endParaRPr/>
          </a:p>
          <a:p>
            <a:pPr marL="0" lvl="0" indent="0" algn="ctr" rtl="0">
              <a:spcBef>
                <a:spcPts val="0"/>
              </a:spcBef>
              <a:spcAft>
                <a:spcPts val="0"/>
              </a:spcAft>
              <a:buNone/>
            </a:pPr>
            <a:r>
              <a:rPr lang="en"/>
              <a:t>tarren@uchicago.edu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0" name="Google Shape;70;p14"/>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71" name="Google Shape;71;p14"/>
          <p:cNvPicPr preferRelativeResize="0"/>
          <p:nvPr/>
        </p:nvPicPr>
        <p:blipFill>
          <a:blip r:embed="rId3">
            <a:alphaModFix/>
          </a:blip>
          <a:stretch>
            <a:fillRect/>
          </a:stretch>
        </p:blipFill>
        <p:spPr>
          <a:xfrm>
            <a:off x="0" y="1633"/>
            <a:ext cx="9143998" cy="514023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pic>
        <p:nvPicPr>
          <p:cNvPr id="76" name="Google Shape;76;p15"/>
          <p:cNvPicPr preferRelativeResize="0"/>
          <p:nvPr/>
        </p:nvPicPr>
        <p:blipFill>
          <a:blip r:embed="rId3">
            <a:alphaModFix/>
          </a:blip>
          <a:stretch>
            <a:fillRect/>
          </a:stretch>
        </p:blipFill>
        <p:spPr>
          <a:xfrm>
            <a:off x="0" y="1439550"/>
            <a:ext cx="7173327" cy="1854100"/>
          </a:xfrm>
          <a:prstGeom prst="rect">
            <a:avLst/>
          </a:prstGeom>
          <a:noFill/>
          <a:ln>
            <a:noFill/>
          </a:ln>
        </p:spPr>
      </p:pic>
      <p:sp>
        <p:nvSpPr>
          <p:cNvPr id="77" name="Google Shape;77;p1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Issue Background</a:t>
            </a:r>
            <a:endParaRPr/>
          </a:p>
        </p:txBody>
      </p:sp>
      <p:pic>
        <p:nvPicPr>
          <p:cNvPr id="78" name="Google Shape;78;p15"/>
          <p:cNvPicPr preferRelativeResize="0"/>
          <p:nvPr/>
        </p:nvPicPr>
        <p:blipFill>
          <a:blip r:embed="rId4">
            <a:alphaModFix/>
          </a:blip>
          <a:stretch>
            <a:fillRect/>
          </a:stretch>
        </p:blipFill>
        <p:spPr>
          <a:xfrm>
            <a:off x="1470000" y="1675525"/>
            <a:ext cx="7673999" cy="1671200"/>
          </a:xfrm>
          <a:prstGeom prst="rect">
            <a:avLst/>
          </a:prstGeom>
          <a:noFill/>
          <a:ln>
            <a:noFill/>
          </a:ln>
        </p:spPr>
      </p:pic>
      <p:pic>
        <p:nvPicPr>
          <p:cNvPr id="79" name="Google Shape;79;p15"/>
          <p:cNvPicPr preferRelativeResize="0"/>
          <p:nvPr/>
        </p:nvPicPr>
        <p:blipFill>
          <a:blip r:embed="rId5">
            <a:alphaModFix/>
          </a:blip>
          <a:stretch>
            <a:fillRect/>
          </a:stretch>
        </p:blipFill>
        <p:spPr>
          <a:xfrm>
            <a:off x="0" y="2864075"/>
            <a:ext cx="8810189" cy="1854100"/>
          </a:xfrm>
          <a:prstGeom prst="rect">
            <a:avLst/>
          </a:prstGeom>
          <a:noFill/>
          <a:ln>
            <a:noFill/>
          </a:ln>
        </p:spPr>
      </p:pic>
      <p:pic>
        <p:nvPicPr>
          <p:cNvPr id="80" name="Google Shape;80;p15"/>
          <p:cNvPicPr preferRelativeResize="0"/>
          <p:nvPr/>
        </p:nvPicPr>
        <p:blipFill>
          <a:blip r:embed="rId6">
            <a:alphaModFix/>
          </a:blip>
          <a:stretch>
            <a:fillRect/>
          </a:stretch>
        </p:blipFill>
        <p:spPr>
          <a:xfrm>
            <a:off x="2345000" y="2475475"/>
            <a:ext cx="6799000" cy="26313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fade">
                                      <p:cBhvr>
                                        <p:cTn id="7" dur="1000"/>
                                        <p:tgtEl>
                                          <p:spTgt spid="7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8"/>
                                        </p:tgtEl>
                                        <p:attrNameLst>
                                          <p:attrName>style.visibility</p:attrName>
                                        </p:attrNameLst>
                                      </p:cBhvr>
                                      <p:to>
                                        <p:strVal val="visible"/>
                                      </p:to>
                                    </p:set>
                                    <p:animEffect transition="in" filter="fade">
                                      <p:cBhvr>
                                        <p:cTn id="12" dur="1000"/>
                                        <p:tgtEl>
                                          <p:spTgt spid="7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fade">
                                      <p:cBhvr>
                                        <p:cTn id="17" dur="1000"/>
                                        <p:tgtEl>
                                          <p:spTgt spid="7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0"/>
                                        </p:tgtEl>
                                        <p:attrNameLst>
                                          <p:attrName>style.visibility</p:attrName>
                                        </p:attrNameLst>
                                      </p:cBhvr>
                                      <p:to>
                                        <p:strVal val="visible"/>
                                      </p:to>
                                    </p:set>
                                    <p:animEffect transition="in" filter="fade">
                                      <p:cBhvr>
                                        <p:cTn id="22" dur="10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Water Data</a:t>
            </a:r>
            <a:endParaRPr/>
          </a:p>
        </p:txBody>
      </p:sp>
      <p:pic>
        <p:nvPicPr>
          <p:cNvPr id="86" name="Google Shape;86;p16"/>
          <p:cNvPicPr preferRelativeResize="0"/>
          <p:nvPr/>
        </p:nvPicPr>
        <p:blipFill rotWithShape="1">
          <a:blip r:embed="rId3">
            <a:alphaModFix/>
          </a:blip>
          <a:srcRect t="5802"/>
          <a:stretch/>
        </p:blipFill>
        <p:spPr>
          <a:xfrm>
            <a:off x="5305850" y="433550"/>
            <a:ext cx="2809125" cy="4557550"/>
          </a:xfrm>
          <a:prstGeom prst="rect">
            <a:avLst/>
          </a:prstGeom>
          <a:noFill/>
          <a:ln>
            <a:noFill/>
          </a:ln>
        </p:spPr>
      </p:pic>
      <p:sp>
        <p:nvSpPr>
          <p:cNvPr id="87" name="Google Shape;87;p16"/>
          <p:cNvSpPr txBox="1">
            <a:spLocks noGrp="1"/>
          </p:cNvSpPr>
          <p:nvPr>
            <p:ph type="body" idx="1"/>
          </p:nvPr>
        </p:nvSpPr>
        <p:spPr>
          <a:xfrm>
            <a:off x="506100" y="1558150"/>
            <a:ext cx="4508814" cy="31155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 sz="1600" dirty="0">
                <a:latin typeface="Arial"/>
                <a:ea typeface="Arial"/>
                <a:cs typeface="Arial"/>
                <a:sym typeface="Arial"/>
              </a:rPr>
              <a:t>Launched 2016, Dept. Water Management</a:t>
            </a:r>
            <a:endParaRPr sz="1600" dirty="0">
              <a:latin typeface="Arial"/>
              <a:ea typeface="Arial"/>
              <a:cs typeface="Arial"/>
              <a:sym typeface="Arial"/>
            </a:endParaRPr>
          </a:p>
          <a:p>
            <a:pPr marL="457200" lvl="0" indent="-330200" algn="l" rtl="0">
              <a:spcBef>
                <a:spcPts val="0"/>
              </a:spcBef>
              <a:spcAft>
                <a:spcPts val="0"/>
              </a:spcAft>
              <a:buSzPts val="1600"/>
              <a:buFont typeface="Arial"/>
              <a:buChar char="●"/>
            </a:pPr>
            <a:r>
              <a:rPr lang="en" sz="1600" dirty="0">
                <a:latin typeface="Arial"/>
                <a:ea typeface="Arial"/>
                <a:cs typeface="Arial"/>
                <a:sym typeface="Arial"/>
              </a:rPr>
              <a:t>Non-Random Testing</a:t>
            </a:r>
            <a:endParaRPr sz="1600" dirty="0">
              <a:latin typeface="Arial"/>
              <a:ea typeface="Arial"/>
              <a:cs typeface="Arial"/>
              <a:sym typeface="Arial"/>
            </a:endParaRPr>
          </a:p>
          <a:p>
            <a:pPr marL="457200" lvl="0" indent="-330200" algn="l" rtl="0">
              <a:spcBef>
                <a:spcPts val="0"/>
              </a:spcBef>
              <a:spcAft>
                <a:spcPts val="0"/>
              </a:spcAft>
              <a:buSzPts val="1600"/>
              <a:buFont typeface="Arial"/>
              <a:buChar char="●"/>
            </a:pPr>
            <a:r>
              <a:rPr lang="en" sz="1600" dirty="0">
                <a:latin typeface="Arial"/>
                <a:ea typeface="Arial"/>
                <a:cs typeface="Arial"/>
                <a:sym typeface="Arial"/>
              </a:rPr>
              <a:t>Data Anonymization to Block Level</a:t>
            </a:r>
            <a:endParaRPr sz="1600" dirty="0">
              <a:latin typeface="Arial"/>
              <a:ea typeface="Arial"/>
              <a:cs typeface="Arial"/>
              <a:sym typeface="Arial"/>
            </a:endParaRPr>
          </a:p>
          <a:p>
            <a:pPr marL="457200" lvl="0" indent="-330200" algn="l" rtl="0">
              <a:spcBef>
                <a:spcPts val="0"/>
              </a:spcBef>
              <a:spcAft>
                <a:spcPts val="0"/>
              </a:spcAft>
              <a:buSzPts val="1600"/>
              <a:buFont typeface="Arial"/>
              <a:buChar char="●"/>
            </a:pPr>
            <a:r>
              <a:rPr lang="en" sz="1600" dirty="0">
                <a:latin typeface="Arial"/>
                <a:ea typeface="Arial"/>
                <a:cs typeface="Arial"/>
                <a:sym typeface="Arial"/>
              </a:rPr>
              <a:t>Thresholds: </a:t>
            </a:r>
            <a:endParaRPr sz="1600" dirty="0">
              <a:latin typeface="Arial"/>
              <a:ea typeface="Arial"/>
              <a:cs typeface="Arial"/>
              <a:sym typeface="Arial"/>
            </a:endParaRPr>
          </a:p>
          <a:p>
            <a:pPr marL="914400" lvl="1" indent="-330200" algn="l" rtl="0">
              <a:spcBef>
                <a:spcPts val="0"/>
              </a:spcBef>
              <a:spcAft>
                <a:spcPts val="0"/>
              </a:spcAft>
              <a:buSzPts val="1600"/>
              <a:buFont typeface="Arial"/>
              <a:buChar char="○"/>
            </a:pPr>
            <a:r>
              <a:rPr lang="en" sz="1600" dirty="0">
                <a:latin typeface="Arial"/>
                <a:ea typeface="Arial"/>
                <a:cs typeface="Arial"/>
                <a:sym typeface="Arial"/>
              </a:rPr>
              <a:t>High Lead Levels </a:t>
            </a:r>
            <a:r>
              <a:rPr lang="en" sz="1600" u="sng" dirty="0">
                <a:latin typeface="Arial"/>
                <a:ea typeface="Arial"/>
                <a:cs typeface="Arial"/>
                <a:sym typeface="Arial"/>
              </a:rPr>
              <a:t>&gt;</a:t>
            </a:r>
            <a:r>
              <a:rPr lang="en" sz="1600" dirty="0">
                <a:latin typeface="Arial"/>
                <a:ea typeface="Arial"/>
                <a:cs typeface="Arial"/>
                <a:sym typeface="Arial"/>
              </a:rPr>
              <a:t> 15 ppb </a:t>
            </a:r>
            <a:endParaRPr sz="1600" dirty="0">
              <a:latin typeface="Arial"/>
              <a:ea typeface="Arial"/>
              <a:cs typeface="Arial"/>
              <a:sym typeface="Arial"/>
            </a:endParaRPr>
          </a:p>
          <a:p>
            <a:pPr marL="914400" lvl="1" indent="-304800" algn="l" rtl="0">
              <a:spcBef>
                <a:spcPts val="0"/>
              </a:spcBef>
              <a:spcAft>
                <a:spcPts val="0"/>
              </a:spcAft>
              <a:buSzPts val="1200"/>
              <a:buChar char="○"/>
            </a:pPr>
            <a:r>
              <a:rPr lang="en" sz="1600" dirty="0">
                <a:latin typeface="Arial"/>
                <a:ea typeface="Arial"/>
                <a:cs typeface="Arial"/>
                <a:sym typeface="Arial"/>
              </a:rPr>
              <a:t>Medium Lead Levels </a:t>
            </a:r>
            <a:r>
              <a:rPr lang="en" sz="1600" u="sng" dirty="0">
                <a:latin typeface="Arial"/>
                <a:ea typeface="Arial"/>
                <a:cs typeface="Arial"/>
                <a:sym typeface="Arial"/>
              </a:rPr>
              <a:t>&gt;</a:t>
            </a:r>
            <a:r>
              <a:rPr lang="en" sz="1600" dirty="0">
                <a:latin typeface="Arial"/>
                <a:ea typeface="Arial"/>
                <a:cs typeface="Arial"/>
                <a:sym typeface="Arial"/>
              </a:rPr>
              <a:t> 5 ppb </a:t>
            </a:r>
            <a:endParaRPr sz="1600" dirty="0">
              <a:latin typeface="Arial"/>
              <a:ea typeface="Arial"/>
              <a:cs typeface="Arial"/>
              <a:sym typeface="Arial"/>
            </a:endParaRPr>
          </a:p>
          <a:p>
            <a:pPr marL="457200" lvl="0" indent="-304800" algn="l" rtl="0">
              <a:spcBef>
                <a:spcPts val="0"/>
              </a:spcBef>
              <a:spcAft>
                <a:spcPts val="0"/>
              </a:spcAft>
              <a:buSzPts val="1200"/>
              <a:buChar char="●"/>
            </a:pPr>
            <a:r>
              <a:rPr lang="en" sz="1600" dirty="0">
                <a:latin typeface="Arial"/>
                <a:ea typeface="Arial"/>
                <a:cs typeface="Arial"/>
                <a:sym typeface="Arial"/>
              </a:rPr>
              <a:t>Geocoding, aggregating to Block Group Level</a:t>
            </a:r>
            <a:endParaRPr sz="1600" dirty="0">
              <a:latin typeface="Arial"/>
              <a:ea typeface="Arial"/>
              <a:cs typeface="Arial"/>
              <a:sym typeface="Arial"/>
            </a:endParaRPr>
          </a:p>
          <a:p>
            <a:pPr marL="457200" lvl="0" indent="-330200" algn="l" rtl="0">
              <a:spcBef>
                <a:spcPts val="0"/>
              </a:spcBef>
              <a:spcAft>
                <a:spcPts val="0"/>
              </a:spcAft>
              <a:buSzPts val="1600"/>
              <a:buFont typeface="Arial"/>
              <a:buChar char="●"/>
            </a:pPr>
            <a:r>
              <a:rPr lang="en" sz="1600" dirty="0">
                <a:latin typeface="Arial"/>
                <a:ea typeface="Arial"/>
                <a:cs typeface="Arial"/>
                <a:sym typeface="Arial"/>
              </a:rPr>
              <a:t>Did any </a:t>
            </a:r>
            <a:r>
              <a:rPr lang="en" sz="1600" i="1" dirty="0">
                <a:latin typeface="Arial"/>
                <a:ea typeface="Arial"/>
                <a:cs typeface="Arial"/>
                <a:sym typeface="Arial"/>
              </a:rPr>
              <a:t>residence</a:t>
            </a:r>
            <a:r>
              <a:rPr lang="en" sz="1600" dirty="0">
                <a:latin typeface="Arial"/>
                <a:ea typeface="Arial"/>
                <a:cs typeface="Arial"/>
                <a:sym typeface="Arial"/>
              </a:rPr>
              <a:t> have any </a:t>
            </a:r>
            <a:r>
              <a:rPr lang="en" sz="1600" i="1" dirty="0">
                <a:latin typeface="Arial"/>
                <a:ea typeface="Arial"/>
                <a:cs typeface="Arial"/>
                <a:sym typeface="Arial"/>
              </a:rPr>
              <a:t>test</a:t>
            </a:r>
            <a:r>
              <a:rPr lang="en" sz="1600" dirty="0">
                <a:latin typeface="Arial"/>
                <a:ea typeface="Arial"/>
                <a:cs typeface="Arial"/>
                <a:sym typeface="Arial"/>
              </a:rPr>
              <a:t> have any </a:t>
            </a:r>
            <a:r>
              <a:rPr lang="en" sz="1600" i="1" dirty="0">
                <a:latin typeface="Arial"/>
                <a:ea typeface="Arial"/>
                <a:cs typeface="Arial"/>
                <a:sym typeface="Arial"/>
              </a:rPr>
              <a:t>sample</a:t>
            </a:r>
            <a:r>
              <a:rPr lang="en" sz="1600" dirty="0">
                <a:latin typeface="Arial"/>
                <a:ea typeface="Arial"/>
                <a:cs typeface="Arial"/>
                <a:sym typeface="Arial"/>
              </a:rPr>
              <a:t> result above threshold?</a:t>
            </a:r>
            <a:endParaRPr sz="1600" dirty="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Socioeconomic Data</a:t>
            </a:r>
            <a:endParaRPr/>
          </a:p>
        </p:txBody>
      </p:sp>
      <p:sp>
        <p:nvSpPr>
          <p:cNvPr id="93" name="Google Shape;93;p1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Variables gathered from the American Community Survey (2019):</a:t>
            </a:r>
            <a:endParaRPr/>
          </a:p>
          <a:p>
            <a:pPr marL="457200" lvl="0" indent="-304800" algn="l" rtl="0">
              <a:spcBef>
                <a:spcPts val="1200"/>
              </a:spcBef>
              <a:spcAft>
                <a:spcPts val="0"/>
              </a:spcAft>
              <a:buSzPts val="1200"/>
              <a:buChar char="●"/>
            </a:pPr>
            <a:r>
              <a:rPr lang="en"/>
              <a:t>Total Population</a:t>
            </a:r>
            <a:endParaRPr/>
          </a:p>
          <a:p>
            <a:pPr marL="457200" lvl="0" indent="-304800" algn="l" rtl="0">
              <a:spcBef>
                <a:spcPts val="0"/>
              </a:spcBef>
              <a:spcAft>
                <a:spcPts val="0"/>
              </a:spcAft>
              <a:buSzPts val="1200"/>
              <a:buChar char="●"/>
            </a:pPr>
            <a:r>
              <a:rPr lang="en"/>
              <a:t>Median Income</a:t>
            </a:r>
            <a:endParaRPr/>
          </a:p>
          <a:p>
            <a:pPr marL="457200" lvl="0" indent="-304800" algn="l" rtl="0">
              <a:spcBef>
                <a:spcPts val="0"/>
              </a:spcBef>
              <a:spcAft>
                <a:spcPts val="0"/>
              </a:spcAft>
              <a:buSzPts val="1200"/>
              <a:buChar char="●"/>
            </a:pPr>
            <a:r>
              <a:rPr lang="en"/>
              <a:t>Median Rent</a:t>
            </a:r>
            <a:endParaRPr/>
          </a:p>
          <a:p>
            <a:pPr marL="457200" lvl="0" indent="-304800" algn="l" rtl="0">
              <a:spcBef>
                <a:spcPts val="0"/>
              </a:spcBef>
              <a:spcAft>
                <a:spcPts val="0"/>
              </a:spcAft>
              <a:buSzPts val="1200"/>
              <a:buChar char="●"/>
            </a:pPr>
            <a:r>
              <a:rPr lang="en"/>
              <a:t>% White</a:t>
            </a:r>
            <a:endParaRPr/>
          </a:p>
          <a:p>
            <a:pPr marL="457200" lvl="0" indent="-304800" algn="l" rtl="0">
              <a:spcBef>
                <a:spcPts val="0"/>
              </a:spcBef>
              <a:spcAft>
                <a:spcPts val="0"/>
              </a:spcAft>
              <a:buSzPts val="1200"/>
              <a:buChar char="●"/>
            </a:pPr>
            <a:r>
              <a:rPr lang="en"/>
              <a:t>% Black</a:t>
            </a:r>
            <a:endParaRPr/>
          </a:p>
          <a:p>
            <a:pPr marL="457200" lvl="0" indent="-304800" algn="l" rtl="0">
              <a:spcBef>
                <a:spcPts val="0"/>
              </a:spcBef>
              <a:spcAft>
                <a:spcPts val="0"/>
              </a:spcAft>
              <a:buSzPts val="1200"/>
              <a:buChar char="●"/>
            </a:pPr>
            <a:r>
              <a:rPr lang="en"/>
              <a:t>% Non-White</a:t>
            </a:r>
            <a:endParaRPr/>
          </a:p>
          <a:p>
            <a:pPr marL="457200" lvl="0" indent="-304800" algn="l" rtl="0">
              <a:spcBef>
                <a:spcPts val="0"/>
              </a:spcBef>
              <a:spcAft>
                <a:spcPts val="0"/>
              </a:spcAft>
              <a:buSzPts val="1200"/>
              <a:buChar char="●"/>
            </a:pPr>
            <a:r>
              <a:rPr lang="en"/>
              <a:t>Number of Owner Occupied Housing Units</a:t>
            </a:r>
            <a:endParaRPr/>
          </a:p>
        </p:txBody>
      </p:sp>
      <p:pic>
        <p:nvPicPr>
          <p:cNvPr id="94" name="Google Shape;94;p17"/>
          <p:cNvPicPr preferRelativeResize="0"/>
          <p:nvPr/>
        </p:nvPicPr>
        <p:blipFill rotWithShape="1">
          <a:blip r:embed="rId3">
            <a:alphaModFix/>
          </a:blip>
          <a:srcRect l="3366" t="874" r="2604" b="3055"/>
          <a:stretch/>
        </p:blipFill>
        <p:spPr>
          <a:xfrm rot="-2">
            <a:off x="3915375" y="938589"/>
            <a:ext cx="4827599" cy="3702923"/>
          </a:xfrm>
          <a:prstGeom prst="rect">
            <a:avLst/>
          </a:prstGeom>
          <a:noFill/>
          <a:ln>
            <a:noFill/>
          </a:ln>
        </p:spPr>
      </p:pic>
      <p:sp>
        <p:nvSpPr>
          <p:cNvPr id="95" name="Google Shape;95;p17"/>
          <p:cNvSpPr txBox="1">
            <a:spLocks noGrp="1"/>
          </p:cNvSpPr>
          <p:nvPr>
            <p:ph type="body" idx="1"/>
          </p:nvPr>
        </p:nvSpPr>
        <p:spPr>
          <a:xfrm>
            <a:off x="4532700" y="4696650"/>
            <a:ext cx="4611300" cy="354900"/>
          </a:xfrm>
          <a:prstGeom prst="rect">
            <a:avLst/>
          </a:prstGeom>
        </p:spPr>
        <p:txBody>
          <a:bodyPr spcFirstLastPara="1" wrap="square" lIns="91425" tIns="91425" rIns="91425" bIns="91425" anchor="t" anchorCtr="0">
            <a:normAutofit fontScale="70000"/>
          </a:bodyPr>
          <a:lstStyle/>
          <a:p>
            <a:pPr marL="0" lvl="0" indent="0" algn="l" rtl="0">
              <a:spcBef>
                <a:spcPts val="0"/>
              </a:spcBef>
              <a:spcAft>
                <a:spcPts val="1200"/>
              </a:spcAft>
              <a:buNone/>
            </a:pPr>
            <a:r>
              <a:rPr lang="en"/>
              <a:t>Redlined map of Chicago’s Southside, Richmond University Mapping Inequality Project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Residential Property Data</a:t>
            </a:r>
            <a:endParaRPr/>
          </a:p>
        </p:txBody>
      </p:sp>
      <p:sp>
        <p:nvSpPr>
          <p:cNvPr id="101" name="Google Shape;101;p18"/>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a:t>Variables selected from Cook County Property Assessment Data:</a:t>
            </a:r>
            <a:endParaRPr/>
          </a:p>
          <a:p>
            <a:pPr marL="457200" lvl="0" indent="-304800" algn="l" rtl="0">
              <a:spcBef>
                <a:spcPts val="1200"/>
              </a:spcBef>
              <a:spcAft>
                <a:spcPts val="0"/>
              </a:spcAft>
              <a:buSzPts val="1200"/>
              <a:buChar char="●"/>
            </a:pPr>
            <a:r>
              <a:rPr lang="en"/>
              <a:t>Total Properties </a:t>
            </a:r>
            <a:endParaRPr/>
          </a:p>
          <a:p>
            <a:pPr marL="457200" lvl="0" indent="-304800" algn="l" rtl="0">
              <a:spcBef>
                <a:spcPts val="0"/>
              </a:spcBef>
              <a:spcAft>
                <a:spcPts val="0"/>
              </a:spcAft>
              <a:buSzPts val="1200"/>
              <a:buChar char="●"/>
            </a:pPr>
            <a:r>
              <a:rPr lang="en"/>
              <a:t>Property Class (zoning code) </a:t>
            </a:r>
            <a:endParaRPr/>
          </a:p>
          <a:p>
            <a:pPr marL="457200" lvl="0" indent="-304800" algn="l" rtl="0">
              <a:spcBef>
                <a:spcPts val="0"/>
              </a:spcBef>
              <a:spcAft>
                <a:spcPts val="0"/>
              </a:spcAft>
              <a:buSzPts val="1200"/>
              <a:buChar char="●"/>
            </a:pPr>
            <a:r>
              <a:rPr lang="en"/>
              <a:t>Building Age - bunching</a:t>
            </a:r>
            <a:endParaRPr/>
          </a:p>
          <a:p>
            <a:pPr marL="457200" lvl="0" indent="-304800" algn="l" rtl="0">
              <a:spcBef>
                <a:spcPts val="0"/>
              </a:spcBef>
              <a:spcAft>
                <a:spcPts val="0"/>
              </a:spcAft>
              <a:buSzPts val="1200"/>
              <a:buChar char="●"/>
            </a:pPr>
            <a:r>
              <a:rPr lang="en"/>
              <a:t>Land, Building Values</a:t>
            </a:r>
            <a:endParaRPr/>
          </a:p>
          <a:p>
            <a:pPr marL="457200" lvl="0" indent="-304800" algn="l" rtl="0">
              <a:spcBef>
                <a:spcPts val="0"/>
              </a:spcBef>
              <a:spcAft>
                <a:spcPts val="0"/>
              </a:spcAft>
              <a:buSzPts val="1200"/>
              <a:buChar char="●"/>
            </a:pPr>
            <a:r>
              <a:rPr lang="en"/>
              <a:t>Land, Building Sizes</a:t>
            </a:r>
            <a:endParaRPr/>
          </a:p>
          <a:p>
            <a:pPr marL="457200" lvl="0" indent="-304800" algn="l" rtl="0">
              <a:spcBef>
                <a:spcPts val="0"/>
              </a:spcBef>
              <a:spcAft>
                <a:spcPts val="0"/>
              </a:spcAft>
              <a:buSzPts val="1200"/>
              <a:buChar char="●"/>
            </a:pPr>
            <a:r>
              <a:rPr lang="en"/>
              <a:t>Wall Material</a:t>
            </a:r>
            <a:endParaRPr/>
          </a:p>
          <a:p>
            <a:pPr marL="457200" lvl="0" indent="-304800" algn="l" rtl="0">
              <a:spcBef>
                <a:spcPts val="0"/>
              </a:spcBef>
              <a:spcAft>
                <a:spcPts val="0"/>
              </a:spcAft>
              <a:buSzPts val="1200"/>
              <a:buChar char="●"/>
            </a:pPr>
            <a:r>
              <a:rPr lang="en"/>
              <a:t>Roof Material</a:t>
            </a:r>
            <a:endParaRPr/>
          </a:p>
          <a:p>
            <a:pPr marL="457200" lvl="0" indent="-304800" algn="l" rtl="0">
              <a:spcBef>
                <a:spcPts val="0"/>
              </a:spcBef>
              <a:spcAft>
                <a:spcPts val="0"/>
              </a:spcAft>
              <a:buSzPts val="1200"/>
              <a:buChar char="●"/>
            </a:pPr>
            <a:r>
              <a:rPr lang="en"/>
              <a:t>Housing Condition</a:t>
            </a:r>
            <a:endParaRPr/>
          </a:p>
          <a:p>
            <a:pPr marL="457200" lvl="0" indent="-304800" algn="l" rtl="0">
              <a:spcBef>
                <a:spcPts val="0"/>
              </a:spcBef>
              <a:spcAft>
                <a:spcPts val="0"/>
              </a:spcAft>
              <a:buSzPts val="1200"/>
              <a:buChar char="●"/>
            </a:pPr>
            <a:r>
              <a:rPr lang="en"/>
              <a:t>Recently Renovated</a:t>
            </a:r>
            <a:endParaRPr/>
          </a:p>
          <a:p>
            <a:pPr marL="0" lvl="0" indent="0" algn="r" rtl="0">
              <a:spcBef>
                <a:spcPts val="1200"/>
              </a:spcBef>
              <a:spcAft>
                <a:spcPts val="1200"/>
              </a:spcAft>
              <a:buNone/>
            </a:pPr>
            <a:r>
              <a:rPr lang="en"/>
              <a:t> </a:t>
            </a:r>
            <a:endParaRPr/>
          </a:p>
        </p:txBody>
      </p:sp>
      <p:pic>
        <p:nvPicPr>
          <p:cNvPr id="102" name="Google Shape;102;p18"/>
          <p:cNvPicPr preferRelativeResize="0"/>
          <p:nvPr/>
        </p:nvPicPr>
        <p:blipFill>
          <a:blip r:embed="rId3">
            <a:alphaModFix/>
          </a:blip>
          <a:stretch>
            <a:fillRect/>
          </a:stretch>
        </p:blipFill>
        <p:spPr>
          <a:xfrm>
            <a:off x="3976525" y="209550"/>
            <a:ext cx="4895850" cy="4724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Imbalanced Sample</a:t>
            </a:r>
            <a:endParaRPr/>
          </a:p>
        </p:txBody>
      </p:sp>
      <p:pic>
        <p:nvPicPr>
          <p:cNvPr id="108" name="Google Shape;108;p19"/>
          <p:cNvPicPr preferRelativeResize="0"/>
          <p:nvPr/>
        </p:nvPicPr>
        <p:blipFill>
          <a:blip r:embed="rId3">
            <a:alphaModFix/>
          </a:blip>
          <a:stretch>
            <a:fillRect/>
          </a:stretch>
        </p:blipFill>
        <p:spPr>
          <a:xfrm>
            <a:off x="323325" y="1550275"/>
            <a:ext cx="4188575" cy="2795900"/>
          </a:xfrm>
          <a:prstGeom prst="rect">
            <a:avLst/>
          </a:prstGeom>
          <a:noFill/>
          <a:ln>
            <a:noFill/>
          </a:ln>
        </p:spPr>
      </p:pic>
      <p:pic>
        <p:nvPicPr>
          <p:cNvPr id="109" name="Google Shape;109;p19"/>
          <p:cNvPicPr preferRelativeResize="0"/>
          <p:nvPr/>
        </p:nvPicPr>
        <p:blipFill>
          <a:blip r:embed="rId4">
            <a:alphaModFix/>
          </a:blip>
          <a:stretch>
            <a:fillRect/>
          </a:stretch>
        </p:blipFill>
        <p:spPr>
          <a:xfrm>
            <a:off x="4769425" y="1550275"/>
            <a:ext cx="4188575" cy="2795900"/>
          </a:xfrm>
          <a:prstGeom prst="rect">
            <a:avLst/>
          </a:prstGeom>
          <a:noFill/>
          <a:ln>
            <a:noFill/>
          </a:ln>
        </p:spPr>
      </p:pic>
      <p:sp>
        <p:nvSpPr>
          <p:cNvPr id="110" name="Google Shape;110;p19"/>
          <p:cNvSpPr txBox="1">
            <a:spLocks noGrp="1"/>
          </p:cNvSpPr>
          <p:nvPr>
            <p:ph type="body" idx="1"/>
          </p:nvPr>
        </p:nvSpPr>
        <p:spPr>
          <a:xfrm>
            <a:off x="323325" y="4486450"/>
            <a:ext cx="4188600" cy="3549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SzPts val="688"/>
              <a:buNone/>
            </a:pPr>
            <a:r>
              <a:rPr lang="en" sz="1325"/>
              <a:t>High Threshold Outcome Counts</a:t>
            </a:r>
            <a:endParaRPr sz="1325"/>
          </a:p>
        </p:txBody>
      </p:sp>
      <p:sp>
        <p:nvSpPr>
          <p:cNvPr id="111" name="Google Shape;111;p19"/>
          <p:cNvSpPr txBox="1">
            <a:spLocks noGrp="1"/>
          </p:cNvSpPr>
          <p:nvPr>
            <p:ph type="body" idx="1"/>
          </p:nvPr>
        </p:nvSpPr>
        <p:spPr>
          <a:xfrm>
            <a:off x="4769400" y="4486450"/>
            <a:ext cx="4188600" cy="3549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SzPts val="688"/>
              <a:buNone/>
            </a:pPr>
            <a:r>
              <a:rPr lang="en" sz="1325"/>
              <a:t>Medium Threshold Outcome Counts</a:t>
            </a:r>
            <a:endParaRPr sz="1325"/>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0"/>
          <p:cNvSpPr txBox="1">
            <a:spLocks noGrp="1"/>
          </p:cNvSpPr>
          <p:nvPr>
            <p:ph type="title"/>
          </p:nvPr>
        </p:nvSpPr>
        <p:spPr>
          <a:xfrm>
            <a:off x="387900" y="2872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Linear SVC Models</a:t>
            </a:r>
            <a:endParaRPr/>
          </a:p>
        </p:txBody>
      </p:sp>
      <p:pic>
        <p:nvPicPr>
          <p:cNvPr id="117" name="Google Shape;117;p20"/>
          <p:cNvPicPr preferRelativeResize="0"/>
          <p:nvPr/>
        </p:nvPicPr>
        <p:blipFill>
          <a:blip r:embed="rId3">
            <a:alphaModFix/>
          </a:blip>
          <a:stretch>
            <a:fillRect/>
          </a:stretch>
        </p:blipFill>
        <p:spPr>
          <a:xfrm>
            <a:off x="4109475" y="363725"/>
            <a:ext cx="4841001" cy="3039000"/>
          </a:xfrm>
          <a:prstGeom prst="rect">
            <a:avLst/>
          </a:prstGeom>
          <a:noFill/>
          <a:ln>
            <a:noFill/>
          </a:ln>
        </p:spPr>
      </p:pic>
      <p:graphicFrame>
        <p:nvGraphicFramePr>
          <p:cNvPr id="118" name="Google Shape;118;p20"/>
          <p:cNvGraphicFramePr/>
          <p:nvPr/>
        </p:nvGraphicFramePr>
        <p:xfrm>
          <a:off x="5056575" y="3819775"/>
          <a:ext cx="3000000" cy="3000000"/>
        </p:xfrm>
        <a:graphic>
          <a:graphicData uri="http://schemas.openxmlformats.org/drawingml/2006/table">
            <a:tbl>
              <a:tblPr>
                <a:noFill/>
                <a:tableStyleId>{DE4BAA55-CDE5-4407-8960-78515BA77CF8}</a:tableStyleId>
              </a:tblPr>
              <a:tblGrid>
                <a:gridCol w="1146250">
                  <a:extLst>
                    <a:ext uri="{9D8B030D-6E8A-4147-A177-3AD203B41FA5}">
                      <a16:colId xmlns:a16="http://schemas.microsoft.com/office/drawing/2014/main" val="20000"/>
                    </a:ext>
                  </a:extLst>
                </a:gridCol>
                <a:gridCol w="1146250">
                  <a:extLst>
                    <a:ext uri="{9D8B030D-6E8A-4147-A177-3AD203B41FA5}">
                      <a16:colId xmlns:a16="http://schemas.microsoft.com/office/drawing/2014/main" val="20001"/>
                    </a:ext>
                  </a:extLst>
                </a:gridCol>
                <a:gridCol w="1146250">
                  <a:extLst>
                    <a:ext uri="{9D8B030D-6E8A-4147-A177-3AD203B41FA5}">
                      <a16:colId xmlns:a16="http://schemas.microsoft.com/office/drawing/2014/main" val="20002"/>
                    </a:ext>
                  </a:extLst>
                </a:gridCol>
              </a:tblGrid>
              <a:tr h="396200">
                <a:tc rowSpan="3">
                  <a:txBody>
                    <a:bodyPr/>
                    <a:lstStyle/>
                    <a:p>
                      <a:pPr marL="0" lvl="0" indent="0" algn="l" rtl="0">
                        <a:spcBef>
                          <a:spcPts val="0"/>
                        </a:spcBef>
                        <a:spcAft>
                          <a:spcPts val="0"/>
                        </a:spcAft>
                        <a:buNone/>
                      </a:pPr>
                      <a:r>
                        <a:rPr lang="en" i="1">
                          <a:solidFill>
                            <a:schemeClr val="dk1"/>
                          </a:solidFill>
                        </a:rPr>
                        <a:t>SVC Metrics</a:t>
                      </a:r>
                      <a:endParaRPr i="1">
                        <a:solidFill>
                          <a:schemeClr val="dk1"/>
                        </a:solidFill>
                      </a:endParaRPr>
                    </a:p>
                  </a:txBody>
                  <a:tcPr marL="91425" marR="91425" marT="91425" marB="91425" anchor="ctr">
                    <a:lnL w="9525" cap="flat" cmpd="sng">
                      <a:solidFill>
                        <a:schemeClr val="lt2"/>
                      </a:solidFill>
                      <a:prstDash val="solid"/>
                      <a:round/>
                      <a:headEnd type="none" w="sm" len="sm"/>
                      <a:tailEnd type="none" w="sm" len="sm"/>
                    </a:lnL>
                    <a:lnR w="126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i="1">
                          <a:solidFill>
                            <a:schemeClr val="dk1"/>
                          </a:solidFill>
                        </a:rPr>
                        <a:t>Recall</a:t>
                      </a:r>
                      <a:endParaRPr i="1">
                        <a:solidFill>
                          <a:schemeClr val="dk1"/>
                        </a:solidFill>
                      </a:endParaRPr>
                    </a:p>
                  </a:txBody>
                  <a:tcPr marL="91425" marR="91425" marT="91425" marB="91425">
                    <a:lnL w="12625" cap="flat" cmpd="sng">
                      <a:solidFill>
                        <a:schemeClr val="lt2"/>
                      </a:solidFill>
                      <a:prstDash val="solid"/>
                      <a:round/>
                      <a:headEnd type="none" w="sm" len="sm"/>
                      <a:tailEnd type="none" w="sm" len="sm"/>
                    </a:lnL>
                    <a:lnR w="126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r" rtl="0">
                        <a:lnSpc>
                          <a:spcPct val="115000"/>
                        </a:lnSpc>
                        <a:spcBef>
                          <a:spcPts val="1200"/>
                        </a:spcBef>
                        <a:spcAft>
                          <a:spcPts val="1200"/>
                        </a:spcAft>
                        <a:buNone/>
                      </a:pPr>
                      <a:r>
                        <a:rPr lang="en">
                          <a:solidFill>
                            <a:schemeClr val="dk1"/>
                          </a:solidFill>
                        </a:rPr>
                        <a:t>0.65</a:t>
                      </a:r>
                      <a:endParaRPr>
                        <a:solidFill>
                          <a:schemeClr val="dk1"/>
                        </a:solidFill>
                      </a:endParaRPr>
                    </a:p>
                  </a:txBody>
                  <a:tcPr marL="68575" marR="68575" marT="91425" marB="91425">
                    <a:lnL w="12625" cap="flat" cmpd="sng">
                      <a:solidFill>
                        <a:schemeClr val="lt2"/>
                      </a:solidFill>
                      <a:prstDash val="solid"/>
                      <a:round/>
                      <a:headEnd type="none" w="sm" len="sm"/>
                      <a:tailEnd type="none" w="sm" len="sm"/>
                    </a:lnL>
                    <a:lnR w="12625" cap="flat" cmpd="sng">
                      <a:solidFill>
                        <a:schemeClr val="lt2"/>
                      </a:solidFill>
                      <a:prstDash val="solid"/>
                      <a:round/>
                      <a:headEnd type="none" w="sm" len="sm"/>
                      <a:tailEnd type="none" w="sm" len="sm"/>
                    </a:lnR>
                    <a:lnT w="12625" cap="flat" cmpd="sng">
                      <a:solidFill>
                        <a:schemeClr val="lt2"/>
                      </a:solidFill>
                      <a:prstDash val="solid"/>
                      <a:round/>
                      <a:headEnd type="none" w="sm" len="sm"/>
                      <a:tailEnd type="none" w="sm" len="sm"/>
                    </a:lnT>
                    <a:lnB w="126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96200">
                <a:tc vMerge="1">
                  <a:txBody>
                    <a:bodyPr/>
                    <a:lstStyle/>
                    <a:p>
                      <a:endParaRPr lang="en-US"/>
                    </a:p>
                  </a:txBody>
                  <a:tcPr/>
                </a:tc>
                <a:tc>
                  <a:txBody>
                    <a:bodyPr/>
                    <a:lstStyle/>
                    <a:p>
                      <a:pPr marL="0" lvl="0" indent="0" algn="l" rtl="0">
                        <a:spcBef>
                          <a:spcPts val="0"/>
                        </a:spcBef>
                        <a:spcAft>
                          <a:spcPts val="0"/>
                        </a:spcAft>
                        <a:buNone/>
                      </a:pPr>
                      <a:r>
                        <a:rPr lang="en">
                          <a:solidFill>
                            <a:schemeClr val="dk1"/>
                          </a:solidFill>
                        </a:rPr>
                        <a:t>Accuracy</a:t>
                      </a:r>
                      <a:endParaRPr>
                        <a:solidFill>
                          <a:schemeClr val="dk1"/>
                        </a:solidFill>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r" rtl="0">
                        <a:lnSpc>
                          <a:spcPct val="115000"/>
                        </a:lnSpc>
                        <a:spcBef>
                          <a:spcPts val="1200"/>
                        </a:spcBef>
                        <a:spcAft>
                          <a:spcPts val="1200"/>
                        </a:spcAft>
                        <a:buNone/>
                      </a:pPr>
                      <a:r>
                        <a:rPr lang="en">
                          <a:solidFill>
                            <a:schemeClr val="dk1"/>
                          </a:solidFill>
                        </a:rPr>
                        <a:t>0.68</a:t>
                      </a:r>
                      <a:endParaRPr>
                        <a:solidFill>
                          <a:schemeClr val="dk1"/>
                        </a:solidFill>
                      </a:endParaRPr>
                    </a:p>
                  </a:txBody>
                  <a:tcPr marL="68575" marR="6857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126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96200">
                <a:tc vMerge="1">
                  <a:txBody>
                    <a:bodyPr/>
                    <a:lstStyle/>
                    <a:p>
                      <a:endParaRPr lang="en-US"/>
                    </a:p>
                  </a:txBody>
                  <a:tcPr/>
                </a:tc>
                <a:tc>
                  <a:txBody>
                    <a:bodyPr/>
                    <a:lstStyle/>
                    <a:p>
                      <a:pPr marL="0" lvl="0" indent="0" algn="l" rtl="0">
                        <a:spcBef>
                          <a:spcPts val="0"/>
                        </a:spcBef>
                        <a:spcAft>
                          <a:spcPts val="0"/>
                        </a:spcAft>
                        <a:buNone/>
                      </a:pPr>
                      <a:r>
                        <a:rPr lang="en">
                          <a:solidFill>
                            <a:schemeClr val="dk1"/>
                          </a:solidFill>
                        </a:rPr>
                        <a:t>Precision</a:t>
                      </a:r>
                      <a:endParaRPr>
                        <a:solidFill>
                          <a:schemeClr val="dk1"/>
                        </a:solidFill>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r" rtl="0">
                        <a:lnSpc>
                          <a:spcPct val="115000"/>
                        </a:lnSpc>
                        <a:spcBef>
                          <a:spcPts val="1200"/>
                        </a:spcBef>
                        <a:spcAft>
                          <a:spcPts val="1200"/>
                        </a:spcAft>
                        <a:buNone/>
                      </a:pPr>
                      <a:r>
                        <a:rPr lang="en">
                          <a:solidFill>
                            <a:schemeClr val="dk1"/>
                          </a:solidFill>
                        </a:rPr>
                        <a:t>0.43</a:t>
                      </a:r>
                      <a:endParaRPr>
                        <a:solidFill>
                          <a:schemeClr val="dk1"/>
                        </a:solidFill>
                      </a:endParaRPr>
                    </a:p>
                  </a:txBody>
                  <a:tcPr marL="68575" marR="6857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119" name="Google Shape;119;p20"/>
          <p:cNvSpPr txBox="1">
            <a:spLocks noGrp="1"/>
          </p:cNvSpPr>
          <p:nvPr>
            <p:ph type="body" idx="1"/>
          </p:nvPr>
        </p:nvSpPr>
        <p:spPr>
          <a:xfrm>
            <a:off x="190825" y="1489825"/>
            <a:ext cx="3918600" cy="34188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Selected best models using recall </a:t>
            </a:r>
            <a:endParaRPr/>
          </a:p>
          <a:p>
            <a:pPr marL="457200" lvl="0" indent="-342900" algn="l" rtl="0">
              <a:spcBef>
                <a:spcPts val="0"/>
              </a:spcBef>
              <a:spcAft>
                <a:spcPts val="0"/>
              </a:spcAft>
              <a:buSzPts val="1800"/>
              <a:buChar char="●"/>
            </a:pPr>
            <a:r>
              <a:rPr lang="en"/>
              <a:t>GridSearch over two models: </a:t>
            </a:r>
            <a:endParaRPr/>
          </a:p>
          <a:p>
            <a:pPr marL="914400" lvl="1" indent="-317500" algn="l" rtl="0">
              <a:spcBef>
                <a:spcPts val="0"/>
              </a:spcBef>
              <a:spcAft>
                <a:spcPts val="0"/>
              </a:spcAft>
              <a:buSzPts val="1400"/>
              <a:buChar char="○"/>
            </a:pPr>
            <a:r>
              <a:rPr lang="en"/>
              <a:t>High (15.0+ ppb) vs. Not High</a:t>
            </a:r>
            <a:endParaRPr/>
          </a:p>
          <a:p>
            <a:pPr marL="914400" lvl="1" indent="-317500" algn="l" rtl="0">
              <a:spcBef>
                <a:spcPts val="0"/>
              </a:spcBef>
              <a:spcAft>
                <a:spcPts val="0"/>
              </a:spcAft>
              <a:buSzPts val="1400"/>
              <a:buChar char="○"/>
            </a:pPr>
            <a:r>
              <a:rPr lang="en"/>
              <a:t>Medium (5.0+ ppb) vs. Not Medium</a:t>
            </a:r>
            <a:endParaRPr/>
          </a:p>
          <a:p>
            <a:pPr marL="457200" lvl="0" indent="-342900" algn="l" rtl="0">
              <a:spcBef>
                <a:spcPts val="0"/>
              </a:spcBef>
              <a:spcAft>
                <a:spcPts val="0"/>
              </a:spcAft>
              <a:buSzPts val="1800"/>
              <a:buChar char="●"/>
            </a:pPr>
            <a:r>
              <a:rPr lang="en"/>
              <a:t>Most important features:</a:t>
            </a:r>
            <a:endParaRPr/>
          </a:p>
          <a:p>
            <a:pPr marL="914400" lvl="1" indent="-317500" algn="l" rtl="0">
              <a:spcBef>
                <a:spcPts val="0"/>
              </a:spcBef>
              <a:spcAft>
                <a:spcPts val="0"/>
              </a:spcAft>
              <a:buSzPts val="1400"/>
              <a:buChar char="○"/>
            </a:pPr>
            <a:r>
              <a:rPr lang="en"/>
              <a:t>Total Population</a:t>
            </a:r>
            <a:endParaRPr/>
          </a:p>
          <a:p>
            <a:pPr marL="914400" lvl="1" indent="-317500" algn="l" rtl="0">
              <a:spcBef>
                <a:spcPts val="0"/>
              </a:spcBef>
              <a:spcAft>
                <a:spcPts val="0"/>
              </a:spcAft>
              <a:buSzPts val="1400"/>
              <a:buChar char="○"/>
            </a:pPr>
            <a:r>
              <a:rPr lang="en"/>
              <a:t>Average Market Value of Building</a:t>
            </a:r>
            <a:endParaRPr/>
          </a:p>
          <a:p>
            <a:pPr marL="914400" lvl="1" indent="-317500" algn="l" rtl="0">
              <a:spcBef>
                <a:spcPts val="0"/>
              </a:spcBef>
              <a:spcAft>
                <a:spcPts val="0"/>
              </a:spcAft>
              <a:buSzPts val="1400"/>
              <a:buChar char="○"/>
            </a:pPr>
            <a:r>
              <a:rPr lang="en"/>
              <a:t>Household Size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1"/>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Random Forest Models</a:t>
            </a:r>
            <a:endParaRPr/>
          </a:p>
        </p:txBody>
      </p:sp>
      <p:pic>
        <p:nvPicPr>
          <p:cNvPr id="125" name="Google Shape;125;p21"/>
          <p:cNvPicPr preferRelativeResize="0"/>
          <p:nvPr/>
        </p:nvPicPr>
        <p:blipFill>
          <a:blip r:embed="rId3">
            <a:alphaModFix/>
          </a:blip>
          <a:stretch>
            <a:fillRect/>
          </a:stretch>
        </p:blipFill>
        <p:spPr>
          <a:xfrm>
            <a:off x="4979275" y="652775"/>
            <a:ext cx="4030250" cy="3112225"/>
          </a:xfrm>
          <a:prstGeom prst="rect">
            <a:avLst/>
          </a:prstGeom>
          <a:noFill/>
          <a:ln>
            <a:noFill/>
          </a:ln>
        </p:spPr>
      </p:pic>
      <p:graphicFrame>
        <p:nvGraphicFramePr>
          <p:cNvPr id="126" name="Google Shape;126;p21"/>
          <p:cNvGraphicFramePr/>
          <p:nvPr/>
        </p:nvGraphicFramePr>
        <p:xfrm>
          <a:off x="5275025" y="3885475"/>
          <a:ext cx="3000000" cy="3000000"/>
        </p:xfrm>
        <a:graphic>
          <a:graphicData uri="http://schemas.openxmlformats.org/drawingml/2006/table">
            <a:tbl>
              <a:tblPr>
                <a:noFill/>
                <a:tableStyleId>{DE4BAA55-CDE5-4407-8960-78515BA77CF8}</a:tableStyleId>
              </a:tblPr>
              <a:tblGrid>
                <a:gridCol w="1146250">
                  <a:extLst>
                    <a:ext uri="{9D8B030D-6E8A-4147-A177-3AD203B41FA5}">
                      <a16:colId xmlns:a16="http://schemas.microsoft.com/office/drawing/2014/main" val="20000"/>
                    </a:ext>
                  </a:extLst>
                </a:gridCol>
                <a:gridCol w="1146250">
                  <a:extLst>
                    <a:ext uri="{9D8B030D-6E8A-4147-A177-3AD203B41FA5}">
                      <a16:colId xmlns:a16="http://schemas.microsoft.com/office/drawing/2014/main" val="20001"/>
                    </a:ext>
                  </a:extLst>
                </a:gridCol>
                <a:gridCol w="1146250">
                  <a:extLst>
                    <a:ext uri="{9D8B030D-6E8A-4147-A177-3AD203B41FA5}">
                      <a16:colId xmlns:a16="http://schemas.microsoft.com/office/drawing/2014/main" val="20002"/>
                    </a:ext>
                  </a:extLst>
                </a:gridCol>
              </a:tblGrid>
              <a:tr h="396200">
                <a:tc rowSpan="3">
                  <a:txBody>
                    <a:bodyPr/>
                    <a:lstStyle/>
                    <a:p>
                      <a:pPr marL="0" lvl="0" indent="0" algn="l" rtl="0">
                        <a:spcBef>
                          <a:spcPts val="0"/>
                        </a:spcBef>
                        <a:spcAft>
                          <a:spcPts val="0"/>
                        </a:spcAft>
                        <a:buNone/>
                      </a:pPr>
                      <a:r>
                        <a:rPr lang="en" i="1">
                          <a:solidFill>
                            <a:schemeClr val="dk1"/>
                          </a:solidFill>
                        </a:rPr>
                        <a:t>Weighted Random Forest Metrics</a:t>
                      </a:r>
                      <a:endParaRPr i="1">
                        <a:solidFill>
                          <a:schemeClr val="dk1"/>
                        </a:solidFill>
                      </a:endParaRPr>
                    </a:p>
                  </a:txBody>
                  <a:tcPr marL="91425" marR="91425" marT="91425" marB="91425" anchor="ctr">
                    <a:lnL w="9525" cap="flat" cmpd="sng">
                      <a:solidFill>
                        <a:schemeClr val="lt2"/>
                      </a:solidFill>
                      <a:prstDash val="solid"/>
                      <a:round/>
                      <a:headEnd type="none" w="sm" len="sm"/>
                      <a:tailEnd type="none" w="sm" len="sm"/>
                    </a:lnL>
                    <a:lnR w="126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i="1">
                          <a:solidFill>
                            <a:schemeClr val="dk1"/>
                          </a:solidFill>
                        </a:rPr>
                        <a:t>Recall</a:t>
                      </a:r>
                      <a:endParaRPr i="1">
                        <a:solidFill>
                          <a:schemeClr val="dk1"/>
                        </a:solidFill>
                      </a:endParaRPr>
                    </a:p>
                  </a:txBody>
                  <a:tcPr marL="91425" marR="91425" marT="91425" marB="91425">
                    <a:lnL w="12625" cap="flat" cmpd="sng">
                      <a:solidFill>
                        <a:schemeClr val="lt2"/>
                      </a:solidFill>
                      <a:prstDash val="solid"/>
                      <a:round/>
                      <a:headEnd type="none" w="sm" len="sm"/>
                      <a:tailEnd type="none" w="sm" len="sm"/>
                    </a:lnL>
                    <a:lnR w="126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r" rtl="0">
                        <a:lnSpc>
                          <a:spcPct val="115000"/>
                        </a:lnSpc>
                        <a:spcBef>
                          <a:spcPts val="1200"/>
                        </a:spcBef>
                        <a:spcAft>
                          <a:spcPts val="1200"/>
                        </a:spcAft>
                        <a:buNone/>
                      </a:pPr>
                      <a:r>
                        <a:rPr lang="en">
                          <a:solidFill>
                            <a:schemeClr val="dk1"/>
                          </a:solidFill>
                        </a:rPr>
                        <a:t>0.7568</a:t>
                      </a:r>
                      <a:endParaRPr>
                        <a:solidFill>
                          <a:schemeClr val="dk1"/>
                        </a:solidFill>
                      </a:endParaRPr>
                    </a:p>
                  </a:txBody>
                  <a:tcPr marL="68575" marR="68575" marT="91425" marB="91425">
                    <a:lnL w="12625" cap="flat" cmpd="sng">
                      <a:solidFill>
                        <a:schemeClr val="lt2"/>
                      </a:solidFill>
                      <a:prstDash val="solid"/>
                      <a:round/>
                      <a:headEnd type="none" w="sm" len="sm"/>
                      <a:tailEnd type="none" w="sm" len="sm"/>
                    </a:lnL>
                    <a:lnR w="12625" cap="flat" cmpd="sng">
                      <a:solidFill>
                        <a:schemeClr val="lt2"/>
                      </a:solidFill>
                      <a:prstDash val="solid"/>
                      <a:round/>
                      <a:headEnd type="none" w="sm" len="sm"/>
                      <a:tailEnd type="none" w="sm" len="sm"/>
                    </a:lnR>
                    <a:lnT w="12625" cap="flat" cmpd="sng">
                      <a:solidFill>
                        <a:schemeClr val="lt2"/>
                      </a:solidFill>
                      <a:prstDash val="solid"/>
                      <a:round/>
                      <a:headEnd type="none" w="sm" len="sm"/>
                      <a:tailEnd type="none" w="sm" len="sm"/>
                    </a:lnT>
                    <a:lnB w="126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96200">
                <a:tc vMerge="1">
                  <a:txBody>
                    <a:bodyPr/>
                    <a:lstStyle/>
                    <a:p>
                      <a:endParaRPr lang="en-US"/>
                    </a:p>
                  </a:txBody>
                  <a:tcPr/>
                </a:tc>
                <a:tc>
                  <a:txBody>
                    <a:bodyPr/>
                    <a:lstStyle/>
                    <a:p>
                      <a:pPr marL="0" lvl="0" indent="0" algn="l" rtl="0">
                        <a:spcBef>
                          <a:spcPts val="0"/>
                        </a:spcBef>
                        <a:spcAft>
                          <a:spcPts val="0"/>
                        </a:spcAft>
                        <a:buNone/>
                      </a:pPr>
                      <a:r>
                        <a:rPr lang="en">
                          <a:solidFill>
                            <a:schemeClr val="dk1"/>
                          </a:solidFill>
                        </a:rPr>
                        <a:t>Accuracy</a:t>
                      </a:r>
                      <a:endParaRPr>
                        <a:solidFill>
                          <a:schemeClr val="dk1"/>
                        </a:solidFill>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r" rtl="0">
                        <a:lnSpc>
                          <a:spcPct val="115000"/>
                        </a:lnSpc>
                        <a:spcBef>
                          <a:spcPts val="1200"/>
                        </a:spcBef>
                        <a:spcAft>
                          <a:spcPts val="1200"/>
                        </a:spcAft>
                        <a:buNone/>
                      </a:pPr>
                      <a:r>
                        <a:rPr lang="en">
                          <a:solidFill>
                            <a:schemeClr val="dk1"/>
                          </a:solidFill>
                        </a:rPr>
                        <a:t>0.6553</a:t>
                      </a:r>
                      <a:endParaRPr>
                        <a:solidFill>
                          <a:schemeClr val="dk1"/>
                        </a:solidFill>
                      </a:endParaRPr>
                    </a:p>
                  </a:txBody>
                  <a:tcPr marL="68575" marR="6857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126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96200">
                <a:tc vMerge="1">
                  <a:txBody>
                    <a:bodyPr/>
                    <a:lstStyle/>
                    <a:p>
                      <a:endParaRPr lang="en-US"/>
                    </a:p>
                  </a:txBody>
                  <a:tcPr/>
                </a:tc>
                <a:tc>
                  <a:txBody>
                    <a:bodyPr/>
                    <a:lstStyle/>
                    <a:p>
                      <a:pPr marL="0" lvl="0" indent="0" algn="l" rtl="0">
                        <a:spcBef>
                          <a:spcPts val="0"/>
                        </a:spcBef>
                        <a:spcAft>
                          <a:spcPts val="0"/>
                        </a:spcAft>
                        <a:buNone/>
                      </a:pPr>
                      <a:r>
                        <a:rPr lang="en">
                          <a:solidFill>
                            <a:schemeClr val="dk1"/>
                          </a:solidFill>
                        </a:rPr>
                        <a:t>Precision</a:t>
                      </a:r>
                      <a:endParaRPr>
                        <a:solidFill>
                          <a:schemeClr val="dk1"/>
                        </a:solidFill>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r" rtl="0">
                        <a:lnSpc>
                          <a:spcPct val="115000"/>
                        </a:lnSpc>
                        <a:spcBef>
                          <a:spcPts val="1200"/>
                        </a:spcBef>
                        <a:spcAft>
                          <a:spcPts val="1200"/>
                        </a:spcAft>
                        <a:buNone/>
                      </a:pPr>
                      <a:r>
                        <a:rPr lang="en">
                          <a:solidFill>
                            <a:schemeClr val="dk1"/>
                          </a:solidFill>
                        </a:rPr>
                        <a:t>0.4168</a:t>
                      </a:r>
                      <a:endParaRPr>
                        <a:solidFill>
                          <a:schemeClr val="dk1"/>
                        </a:solidFill>
                      </a:endParaRPr>
                    </a:p>
                  </a:txBody>
                  <a:tcPr marL="68575" marR="6857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127" name="Google Shape;127;p21"/>
          <p:cNvSpPr txBox="1">
            <a:spLocks noGrp="1"/>
          </p:cNvSpPr>
          <p:nvPr>
            <p:ph type="body" idx="1"/>
          </p:nvPr>
        </p:nvSpPr>
        <p:spPr>
          <a:xfrm>
            <a:off x="387900" y="1489825"/>
            <a:ext cx="4184100" cy="34188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GridSearch over three models: </a:t>
            </a:r>
            <a:endParaRPr/>
          </a:p>
          <a:p>
            <a:pPr marL="914400" lvl="1" indent="-317500" algn="l" rtl="0">
              <a:spcBef>
                <a:spcPts val="0"/>
              </a:spcBef>
              <a:spcAft>
                <a:spcPts val="0"/>
              </a:spcAft>
              <a:buSzPts val="1400"/>
              <a:buChar char="○"/>
            </a:pPr>
            <a:r>
              <a:rPr lang="en"/>
              <a:t>Random Forest</a:t>
            </a:r>
            <a:endParaRPr/>
          </a:p>
          <a:p>
            <a:pPr marL="914400" lvl="1" indent="-317500" algn="l" rtl="0">
              <a:spcBef>
                <a:spcPts val="0"/>
              </a:spcBef>
              <a:spcAft>
                <a:spcPts val="0"/>
              </a:spcAft>
              <a:buSzPts val="1400"/>
              <a:buChar char="○"/>
            </a:pPr>
            <a:r>
              <a:rPr lang="en"/>
              <a:t>Weighted Random Forest</a:t>
            </a:r>
            <a:endParaRPr/>
          </a:p>
          <a:p>
            <a:pPr marL="914400" lvl="1" indent="-317500" algn="l" rtl="0">
              <a:spcBef>
                <a:spcPts val="0"/>
              </a:spcBef>
              <a:spcAft>
                <a:spcPts val="0"/>
              </a:spcAft>
              <a:buSzPts val="1400"/>
              <a:buChar char="○"/>
            </a:pPr>
            <a:r>
              <a:rPr lang="en"/>
              <a:t>Random Forest with SMOTE</a:t>
            </a:r>
            <a:endParaRPr/>
          </a:p>
          <a:p>
            <a:pPr marL="457200" lvl="0" indent="0" algn="l" rtl="0">
              <a:spcBef>
                <a:spcPts val="1200"/>
              </a:spcBef>
              <a:spcAft>
                <a:spcPts val="0"/>
              </a:spcAft>
              <a:buNone/>
            </a:pPr>
            <a:r>
              <a:rPr lang="en"/>
              <a:t> </a:t>
            </a:r>
            <a:endParaRPr/>
          </a:p>
          <a:p>
            <a:pPr marL="457200" lvl="0" indent="-342900" algn="l" rtl="0">
              <a:spcBef>
                <a:spcPts val="1200"/>
              </a:spcBef>
              <a:spcAft>
                <a:spcPts val="0"/>
              </a:spcAft>
              <a:buSzPts val="1800"/>
              <a:buChar char="●"/>
            </a:pPr>
            <a:r>
              <a:rPr lang="en"/>
              <a:t>Most important features:</a:t>
            </a:r>
            <a:endParaRPr/>
          </a:p>
          <a:p>
            <a:pPr marL="914400" lvl="1" indent="-317500" algn="l" rtl="0">
              <a:spcBef>
                <a:spcPts val="0"/>
              </a:spcBef>
              <a:spcAft>
                <a:spcPts val="0"/>
              </a:spcAft>
              <a:buSzPts val="1400"/>
              <a:buChar char="○"/>
            </a:pPr>
            <a:r>
              <a:rPr lang="en"/>
              <a:t>Owner Occupancy Rates</a:t>
            </a:r>
            <a:endParaRPr/>
          </a:p>
          <a:p>
            <a:pPr marL="914400" lvl="1" indent="-317500" algn="l" rtl="0">
              <a:spcBef>
                <a:spcPts val="0"/>
              </a:spcBef>
              <a:spcAft>
                <a:spcPts val="0"/>
              </a:spcAft>
              <a:buSzPts val="1400"/>
              <a:buChar char="○"/>
            </a:pPr>
            <a:r>
              <a:rPr lang="en"/>
              <a:t>Older, Single Family Homes</a:t>
            </a:r>
            <a:endParaRPr/>
          </a:p>
          <a:p>
            <a:pPr marL="914400" lvl="1" indent="-317500" algn="l" rtl="0">
              <a:spcBef>
                <a:spcPts val="0"/>
              </a:spcBef>
              <a:spcAft>
                <a:spcPts val="0"/>
              </a:spcAft>
              <a:buSzPts val="1400"/>
              <a:buChar char="○"/>
            </a:pPr>
            <a:r>
              <a:rPr lang="en"/>
              <a:t>Median Income</a:t>
            </a:r>
            <a:endParaRPr/>
          </a:p>
        </p:txBody>
      </p:sp>
    </p:spTree>
  </p:cSld>
  <p:clrMapOvr>
    <a:masterClrMapping/>
  </p:clrMapOvr>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943</Words>
  <Application>Microsoft Office PowerPoint</Application>
  <PresentationFormat>On-screen Show (16:9)</PresentationFormat>
  <Paragraphs>137</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Roboto Slab</vt:lpstr>
      <vt:lpstr>Roboto</vt:lpstr>
      <vt:lpstr>Arial</vt:lpstr>
      <vt:lpstr>Marina</vt:lpstr>
      <vt:lpstr>Predicting Lead Hazards in Chicago Residential Drinking Water</vt:lpstr>
      <vt:lpstr>PowerPoint Presentation</vt:lpstr>
      <vt:lpstr>Issue Background</vt:lpstr>
      <vt:lpstr>Water Data</vt:lpstr>
      <vt:lpstr>Socioeconomic Data</vt:lpstr>
      <vt:lpstr>Residential Property Data</vt:lpstr>
      <vt:lpstr>Imbalanced Sample</vt:lpstr>
      <vt:lpstr>Linear SVC Models</vt:lpstr>
      <vt:lpstr>Random Forest Models</vt:lpstr>
      <vt:lpstr>Logistic Models</vt:lpstr>
      <vt:lpstr>Policy Implications</vt:lpstr>
      <vt:lpstr>Ethical Implications / Further Work</vt:lpstr>
      <vt:lpstr>Email Any Questions to: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Lead Hazards in Chicago Residential Drinking Water</dc:title>
  <cp:lastModifiedBy>James Midkiff</cp:lastModifiedBy>
  <cp:revision>1</cp:revision>
  <dcterms:modified xsi:type="dcterms:W3CDTF">2021-06-03T17:56:49Z</dcterms:modified>
</cp:coreProperties>
</file>